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5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5" r:id="rId15"/>
    <p:sldId id="273" r:id="rId16"/>
    <p:sldId id="274" r:id="rId17"/>
    <p:sldId id="270" r:id="rId18"/>
    <p:sldId id="271" r:id="rId19"/>
    <p:sldId id="272" r:id="rId20"/>
    <p:sldId id="276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583"/>
    <p:restoredTop sz="97785"/>
  </p:normalViewPr>
  <p:slideViewPr>
    <p:cSldViewPr snapToGrid="0">
      <p:cViewPr>
        <p:scale>
          <a:sx n="238" d="100"/>
          <a:sy n="238" d="100"/>
        </p:scale>
        <p:origin x="776" y="-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091C2-4716-9345-A4DB-A453FA5CB51A}" type="datetimeFigureOut">
              <a:rPr lang="en-US" smtClean="0"/>
              <a:t>2/10/25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BC7742-9023-B44C-99F0-CFA87BC43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05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C7742-9023-B44C-99F0-CFA87BC432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06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C7742-9023-B44C-99F0-CFA87BC432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843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C7742-9023-B44C-99F0-CFA87BC432B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13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0E696-B84C-ED4C-A915-9DA5BBB60586}" type="datetimeFigureOut">
              <a:rPr lang="en-US" smtClean="0"/>
              <a:t>2/10/25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F9A3A-F351-8C4D-A003-8BAFD34E8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543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0E696-B84C-ED4C-A915-9DA5BBB60586}" type="datetimeFigureOut">
              <a:rPr lang="en-US" smtClean="0"/>
              <a:t>2/10/25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F9A3A-F351-8C4D-A003-8BAFD34E8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11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0E696-B84C-ED4C-A915-9DA5BBB60586}" type="datetimeFigureOut">
              <a:rPr lang="en-US" smtClean="0"/>
              <a:t>2/10/25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F9A3A-F351-8C4D-A003-8BAFD34E8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222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0E696-B84C-ED4C-A915-9DA5BBB60586}" type="datetimeFigureOut">
              <a:rPr lang="en-US" smtClean="0"/>
              <a:t>2/10/25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F9A3A-F351-8C4D-A003-8BAFD34E8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898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0E696-B84C-ED4C-A915-9DA5BBB60586}" type="datetimeFigureOut">
              <a:rPr lang="en-US" smtClean="0"/>
              <a:t>2/10/25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F9A3A-F351-8C4D-A003-8BAFD34E8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995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0E696-B84C-ED4C-A915-9DA5BBB60586}" type="datetimeFigureOut">
              <a:rPr lang="en-US" smtClean="0"/>
              <a:t>2/10/25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F9A3A-F351-8C4D-A003-8BAFD34E8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857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0E696-B84C-ED4C-A915-9DA5BBB60586}" type="datetimeFigureOut">
              <a:rPr lang="en-US" smtClean="0"/>
              <a:t>2/10/25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F9A3A-F351-8C4D-A003-8BAFD34E8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759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0E696-B84C-ED4C-A915-9DA5BBB60586}" type="datetimeFigureOut">
              <a:rPr lang="en-US" smtClean="0"/>
              <a:t>2/10/25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F9A3A-F351-8C4D-A003-8BAFD34E8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533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0E696-B84C-ED4C-A915-9DA5BBB60586}" type="datetimeFigureOut">
              <a:rPr lang="en-US" smtClean="0"/>
              <a:t>2/10/25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F9A3A-F351-8C4D-A003-8BAFD34E8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38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0E696-B84C-ED4C-A915-9DA5BBB60586}" type="datetimeFigureOut">
              <a:rPr lang="en-US" smtClean="0"/>
              <a:t>2/10/25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F9A3A-F351-8C4D-A003-8BAFD34E8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816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0E696-B84C-ED4C-A915-9DA5BBB60586}" type="datetimeFigureOut">
              <a:rPr lang="en-US" smtClean="0"/>
              <a:t>2/10/25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F9A3A-F351-8C4D-A003-8BAFD34E8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31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80E696-B84C-ED4C-A915-9DA5BBB60586}" type="datetimeFigureOut">
              <a:rPr lang="en-US" smtClean="0"/>
              <a:t>2/10/25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5F9A3A-F351-8C4D-A003-8BAFD34E8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67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11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8F77F9B6-E432-CB8A-CE6B-4882677D6C00}"/>
              </a:ext>
            </a:extLst>
          </p:cNvPr>
          <p:cNvGrpSpPr/>
          <p:nvPr/>
        </p:nvGrpSpPr>
        <p:grpSpPr>
          <a:xfrm>
            <a:off x="550076" y="492927"/>
            <a:ext cx="8043849" cy="5872146"/>
            <a:chOff x="685800" y="69618"/>
            <a:chExt cx="8043849" cy="587214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2A565D-CB4D-260B-C4DD-1514F85EE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0" y="916236"/>
              <a:ext cx="7772400" cy="5025528"/>
            </a:xfrm>
            <a:prstGeom prst="rect">
              <a:avLst/>
            </a:prstGeom>
            <a:solidFill>
              <a:schemeClr val="bg1">
                <a:alpha val="59511"/>
              </a:schemeClr>
            </a:solidFill>
          </p:spPr>
        </p:pic>
        <p:sp>
          <p:nvSpPr>
            <p:cNvPr id="5" name="Rounded Rectangular Callout 4">
              <a:extLst>
                <a:ext uri="{FF2B5EF4-FFF2-40B4-BE49-F238E27FC236}">
                  <a16:creationId xmlns:a16="http://schemas.microsoft.com/office/drawing/2014/main" id="{2EAEA14B-46D6-2EBC-0EDF-912206B8B0EA}"/>
                </a:ext>
              </a:extLst>
            </p:cNvPr>
            <p:cNvSpPr/>
            <p:nvPr/>
          </p:nvSpPr>
          <p:spPr>
            <a:xfrm>
              <a:off x="1102488" y="449308"/>
              <a:ext cx="1281896" cy="335666"/>
            </a:xfrm>
            <a:prstGeom prst="wedgeRoundRectCallout">
              <a:avLst>
                <a:gd name="adj1" fmla="val -20833"/>
                <a:gd name="adj2" fmla="val 79742"/>
                <a:gd name="adj3" fmla="val 16667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2724D4-BC42-0D4C-9FC0-52C962CD489E}"/>
                </a:ext>
              </a:extLst>
            </p:cNvPr>
            <p:cNvSpPr txBox="1"/>
            <p:nvPr/>
          </p:nvSpPr>
          <p:spPr>
            <a:xfrm>
              <a:off x="1154574" y="506522"/>
              <a:ext cx="1177724" cy="2293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 lnSpcReduction="10000"/>
            </a:bodyPr>
            <a:lstStyle/>
            <a:p>
              <a:r>
                <a:rPr lang="en-US" sz="800" dirty="0"/>
                <a:t>Click the down-arrow to bring VIP window up</a:t>
              </a:r>
            </a:p>
          </p:txBody>
        </p:sp>
        <p:sp>
          <p:nvSpPr>
            <p:cNvPr id="7" name="Rounded Rectangular Callout 6">
              <a:extLst>
                <a:ext uri="{FF2B5EF4-FFF2-40B4-BE49-F238E27FC236}">
                  <a16:creationId xmlns:a16="http://schemas.microsoft.com/office/drawing/2014/main" id="{1766BEFC-1798-64D2-BCEF-CD58B6B45D4A}"/>
                </a:ext>
              </a:extLst>
            </p:cNvPr>
            <p:cNvSpPr/>
            <p:nvPr/>
          </p:nvSpPr>
          <p:spPr>
            <a:xfrm>
              <a:off x="3784921" y="323038"/>
              <a:ext cx="995423" cy="635283"/>
            </a:xfrm>
            <a:prstGeom prst="wedgeRoundRectCallout">
              <a:avLst>
                <a:gd name="adj1" fmla="val 80570"/>
                <a:gd name="adj2" fmla="val 44203"/>
                <a:gd name="adj3" fmla="val 16667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85C90A0-2285-B726-A937-AB687D1023BD}"/>
                </a:ext>
              </a:extLst>
            </p:cNvPr>
            <p:cNvSpPr txBox="1"/>
            <p:nvPr/>
          </p:nvSpPr>
          <p:spPr>
            <a:xfrm>
              <a:off x="3842794" y="383283"/>
              <a:ext cx="997350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 dirty="0"/>
                <a:t>Click the button to save the current selection as cell group 1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643D3A6-92B9-53B8-8400-7D88D0057665}"/>
                </a:ext>
              </a:extLst>
            </p:cNvPr>
            <p:cNvGrpSpPr/>
            <p:nvPr/>
          </p:nvGrpSpPr>
          <p:grpSpPr>
            <a:xfrm>
              <a:off x="4987244" y="271088"/>
              <a:ext cx="1028219" cy="513886"/>
              <a:chOff x="4915381" y="229524"/>
              <a:chExt cx="1028219" cy="513886"/>
            </a:xfrm>
          </p:grpSpPr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6082C924-BA9A-3EB2-06F5-339A20FF3BBD}"/>
                  </a:ext>
                </a:extLst>
              </p:cNvPr>
              <p:cNvSpPr/>
              <p:nvPr/>
            </p:nvSpPr>
            <p:spPr>
              <a:xfrm>
                <a:off x="4915381" y="229524"/>
                <a:ext cx="1028219" cy="513886"/>
              </a:xfrm>
              <a:prstGeom prst="wedgeRoundRectCallout">
                <a:avLst>
                  <a:gd name="adj1" fmla="val 48476"/>
                  <a:gd name="adj2" fmla="val 73164"/>
                  <a:gd name="adj3" fmla="val 16667"/>
                </a:avLst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773C56-03BE-EE0F-D7FF-DF1A8EBCC863}"/>
                  </a:ext>
                </a:extLst>
              </p:cNvPr>
              <p:cNvSpPr txBox="1"/>
              <p:nvPr/>
            </p:nvSpPr>
            <p:spPr>
              <a:xfrm>
                <a:off x="4967467" y="291474"/>
                <a:ext cx="976133" cy="414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r>
                  <a:rPr lang="en-US" sz="900" dirty="0"/>
                  <a:t>Subset to selected cells &amp; associated metadata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BB1C39B-9ED2-2E8E-9F9B-C8C45AA958F1}"/>
                </a:ext>
              </a:extLst>
            </p:cNvPr>
            <p:cNvGrpSpPr/>
            <p:nvPr/>
          </p:nvGrpSpPr>
          <p:grpSpPr>
            <a:xfrm>
              <a:off x="6067549" y="283122"/>
              <a:ext cx="803978" cy="501852"/>
              <a:chOff x="4915382" y="229524"/>
              <a:chExt cx="803978" cy="501852"/>
            </a:xfrm>
          </p:grpSpPr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78853895-6FE5-D666-A964-05BA2CCC04CF}"/>
                  </a:ext>
                </a:extLst>
              </p:cNvPr>
              <p:cNvSpPr/>
              <p:nvPr/>
            </p:nvSpPr>
            <p:spPr>
              <a:xfrm>
                <a:off x="4915382" y="229524"/>
                <a:ext cx="803978" cy="501852"/>
              </a:xfrm>
              <a:prstGeom prst="wedgeRoundRectCallout">
                <a:avLst>
                  <a:gd name="adj1" fmla="val 8058"/>
                  <a:gd name="adj2" fmla="val 72403"/>
                  <a:gd name="adj3" fmla="val 16667"/>
                </a:avLst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7E719BC-4200-CD85-8C70-41093C8E4BFD}"/>
                  </a:ext>
                </a:extLst>
              </p:cNvPr>
              <p:cNvSpPr txBox="1"/>
              <p:nvPr/>
            </p:nvSpPr>
            <p:spPr>
              <a:xfrm>
                <a:off x="4968191" y="279440"/>
                <a:ext cx="751169" cy="414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r>
                  <a:rPr lang="en-US" sz="900" dirty="0"/>
                  <a:t>Show labels of categorial annotation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9AE2D5A-4BB4-BF51-C430-4A9EA2A2E165}"/>
                </a:ext>
              </a:extLst>
            </p:cNvPr>
            <p:cNvGrpSpPr/>
            <p:nvPr/>
          </p:nvGrpSpPr>
          <p:grpSpPr>
            <a:xfrm>
              <a:off x="6961207" y="69618"/>
              <a:ext cx="1028219" cy="451936"/>
              <a:chOff x="4915381" y="291474"/>
              <a:chExt cx="1028219" cy="451936"/>
            </a:xfrm>
          </p:grpSpPr>
          <p:sp>
            <p:nvSpPr>
              <p:cNvPr id="17" name="Rounded Rectangular Callout 16">
                <a:extLst>
                  <a:ext uri="{FF2B5EF4-FFF2-40B4-BE49-F238E27FC236}">
                    <a16:creationId xmlns:a16="http://schemas.microsoft.com/office/drawing/2014/main" id="{1D5F0C51-E8BF-F3CE-F2BE-48D9B333B083}"/>
                  </a:ext>
                </a:extLst>
              </p:cNvPr>
              <p:cNvSpPr/>
              <p:nvPr/>
            </p:nvSpPr>
            <p:spPr>
              <a:xfrm>
                <a:off x="4915381" y="291474"/>
                <a:ext cx="1028219" cy="451936"/>
              </a:xfrm>
              <a:prstGeom prst="wedgeRoundRectCallout">
                <a:avLst>
                  <a:gd name="adj1" fmla="val -72027"/>
                  <a:gd name="adj2" fmla="val 139759"/>
                  <a:gd name="adj3" fmla="val 16667"/>
                </a:avLst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436E33F-07AB-F247-7EF3-02186988995E}"/>
                  </a:ext>
                </a:extLst>
              </p:cNvPr>
              <p:cNvSpPr txBox="1"/>
              <p:nvPr/>
            </p:nvSpPr>
            <p:spPr>
              <a:xfrm>
                <a:off x="4967467" y="291474"/>
                <a:ext cx="929543" cy="414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r>
                  <a:rPr lang="en-US" sz="900" dirty="0"/>
                  <a:t>Clip all continuous values to a percentile range</a:t>
                </a:r>
              </a:p>
            </p:txBody>
          </p:sp>
        </p:grpSp>
        <p:sp>
          <p:nvSpPr>
            <p:cNvPr id="19" name="Rounded Rectangular Callout 18">
              <a:extLst>
                <a:ext uri="{FF2B5EF4-FFF2-40B4-BE49-F238E27FC236}">
                  <a16:creationId xmlns:a16="http://schemas.microsoft.com/office/drawing/2014/main" id="{93AFFF9F-76C6-CCB1-CE4E-6F4DD2B1C3E8}"/>
                </a:ext>
              </a:extLst>
            </p:cNvPr>
            <p:cNvSpPr/>
            <p:nvPr/>
          </p:nvSpPr>
          <p:spPr>
            <a:xfrm>
              <a:off x="7248873" y="692920"/>
              <a:ext cx="630591" cy="190282"/>
            </a:xfrm>
            <a:prstGeom prst="wedgeRoundRectCallout">
              <a:avLst>
                <a:gd name="adj1" fmla="val -106384"/>
                <a:gd name="adj2" fmla="val 76754"/>
                <a:gd name="adj3" fmla="val 16667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6F3C1F-9997-C782-993F-6A4CD44EA18A}"/>
                </a:ext>
              </a:extLst>
            </p:cNvPr>
            <p:cNvSpPr txBox="1"/>
            <p:nvPr/>
          </p:nvSpPr>
          <p:spPr>
            <a:xfrm>
              <a:off x="7279742" y="727575"/>
              <a:ext cx="599723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 dirty="0"/>
                <a:t>Undo/Redo</a:t>
              </a:r>
            </a:p>
          </p:txBody>
        </p:sp>
        <p:sp>
          <p:nvSpPr>
            <p:cNvPr id="22" name="Rounded Rectangular Callout 21">
              <a:extLst>
                <a:ext uri="{FF2B5EF4-FFF2-40B4-BE49-F238E27FC236}">
                  <a16:creationId xmlns:a16="http://schemas.microsoft.com/office/drawing/2014/main" id="{9D1B27C0-54FB-30E7-635A-D5004226E30B}"/>
                </a:ext>
              </a:extLst>
            </p:cNvPr>
            <p:cNvSpPr/>
            <p:nvPr/>
          </p:nvSpPr>
          <p:spPr>
            <a:xfrm>
              <a:off x="4840144" y="1082188"/>
              <a:ext cx="519707" cy="190282"/>
            </a:xfrm>
            <a:prstGeom prst="wedgeRoundRectCallout">
              <a:avLst>
                <a:gd name="adj1" fmla="val 98800"/>
                <a:gd name="adj2" fmla="val -59734"/>
                <a:gd name="adj3" fmla="val 16667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425F442-782C-688D-51B1-807AFDCC626F}"/>
                </a:ext>
              </a:extLst>
            </p:cNvPr>
            <p:cNvSpPr txBox="1"/>
            <p:nvPr/>
          </p:nvSpPr>
          <p:spPr>
            <a:xfrm>
              <a:off x="4814601" y="1108079"/>
              <a:ext cx="570792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dirty="0"/>
                <a:t>Group 2</a:t>
              </a:r>
            </a:p>
          </p:txBody>
        </p:sp>
        <p:sp>
          <p:nvSpPr>
            <p:cNvPr id="24" name="Rounded Rectangular Callout 23">
              <a:extLst>
                <a:ext uri="{FF2B5EF4-FFF2-40B4-BE49-F238E27FC236}">
                  <a16:creationId xmlns:a16="http://schemas.microsoft.com/office/drawing/2014/main" id="{CD31E478-C0E0-F299-F021-DB5DEE3F6B83}"/>
                </a:ext>
              </a:extLst>
            </p:cNvPr>
            <p:cNvSpPr/>
            <p:nvPr/>
          </p:nvSpPr>
          <p:spPr>
            <a:xfrm>
              <a:off x="4832598" y="1323882"/>
              <a:ext cx="919810" cy="475743"/>
            </a:xfrm>
            <a:prstGeom prst="wedgeRoundRectCallout">
              <a:avLst>
                <a:gd name="adj1" fmla="val 58232"/>
                <a:gd name="adj2" fmla="val -98766"/>
                <a:gd name="adj3" fmla="val 16667"/>
              </a:avLst>
            </a:prstGeom>
            <a:solidFill>
              <a:schemeClr val="bg1">
                <a:alpha val="6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C5C3E72-7E9D-A701-20BF-2D74AC259490}"/>
                </a:ext>
              </a:extLst>
            </p:cNvPr>
            <p:cNvSpPr txBox="1"/>
            <p:nvPr/>
          </p:nvSpPr>
          <p:spPr>
            <a:xfrm>
              <a:off x="4861534" y="1354004"/>
              <a:ext cx="861937" cy="415498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dirty="0"/>
                <a:t>Get top 10 DEGs between group 1 and group 2</a:t>
              </a:r>
            </a:p>
          </p:txBody>
        </p:sp>
        <p:sp>
          <p:nvSpPr>
            <p:cNvPr id="26" name="Rounded Rectangular Callout 25">
              <a:extLst>
                <a:ext uri="{FF2B5EF4-FFF2-40B4-BE49-F238E27FC236}">
                  <a16:creationId xmlns:a16="http://schemas.microsoft.com/office/drawing/2014/main" id="{3113E46D-6D77-0ADA-C885-78FFF16D221A}"/>
                </a:ext>
              </a:extLst>
            </p:cNvPr>
            <p:cNvSpPr/>
            <p:nvPr/>
          </p:nvSpPr>
          <p:spPr>
            <a:xfrm>
              <a:off x="5774093" y="1679530"/>
              <a:ext cx="768891" cy="475743"/>
            </a:xfrm>
            <a:prstGeom prst="wedgeRoundRectCallout">
              <a:avLst>
                <a:gd name="adj1" fmla="val -2776"/>
                <a:gd name="adj2" fmla="val -165520"/>
                <a:gd name="adj3" fmla="val 16667"/>
              </a:avLst>
            </a:prstGeom>
            <a:solidFill>
              <a:schemeClr val="bg1">
                <a:alpha val="6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7E233B0-3936-1A89-84B1-99D737C520F0}"/>
                </a:ext>
              </a:extLst>
            </p:cNvPr>
            <p:cNvSpPr txBox="1"/>
            <p:nvPr/>
          </p:nvSpPr>
          <p:spPr>
            <a:xfrm>
              <a:off x="5808055" y="1725985"/>
              <a:ext cx="701627" cy="415498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dirty="0"/>
                <a:t>Show all cells &amp; associated metadata</a:t>
              </a:r>
            </a:p>
          </p:txBody>
        </p:sp>
        <p:sp>
          <p:nvSpPr>
            <p:cNvPr id="29" name="Rounded Rectangular Callout 28">
              <a:extLst>
                <a:ext uri="{FF2B5EF4-FFF2-40B4-BE49-F238E27FC236}">
                  <a16:creationId xmlns:a16="http://schemas.microsoft.com/office/drawing/2014/main" id="{2080F87A-4608-BB47-0F1D-C4CABF054C5B}"/>
                </a:ext>
              </a:extLst>
            </p:cNvPr>
            <p:cNvSpPr/>
            <p:nvPr/>
          </p:nvSpPr>
          <p:spPr>
            <a:xfrm>
              <a:off x="6129933" y="1356133"/>
              <a:ext cx="679210" cy="283414"/>
            </a:xfrm>
            <a:prstGeom prst="wedgeRoundRectCallout">
              <a:avLst>
                <a:gd name="adj1" fmla="val -27783"/>
                <a:gd name="adj2" fmla="val -141186"/>
                <a:gd name="adj3" fmla="val 16667"/>
              </a:avLst>
            </a:prstGeom>
            <a:solidFill>
              <a:schemeClr val="bg1">
                <a:alpha val="6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E7B5460-97C2-6F6A-EB2E-B3739F2C598B}"/>
                </a:ext>
              </a:extLst>
            </p:cNvPr>
            <p:cNvSpPr txBox="1"/>
            <p:nvPr/>
          </p:nvSpPr>
          <p:spPr>
            <a:xfrm>
              <a:off x="6146358" y="1363969"/>
              <a:ext cx="599394" cy="276999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dirty="0"/>
                <a:t>Select embedding</a:t>
              </a:r>
            </a:p>
          </p:txBody>
        </p:sp>
        <p:sp>
          <p:nvSpPr>
            <p:cNvPr id="31" name="Rounded Rectangular Callout 30">
              <a:extLst>
                <a:ext uri="{FF2B5EF4-FFF2-40B4-BE49-F238E27FC236}">
                  <a16:creationId xmlns:a16="http://schemas.microsoft.com/office/drawing/2014/main" id="{07DA8DDA-B083-76EC-9AA0-2E92F72F59E3}"/>
                </a:ext>
              </a:extLst>
            </p:cNvPr>
            <p:cNvSpPr/>
            <p:nvPr/>
          </p:nvSpPr>
          <p:spPr>
            <a:xfrm>
              <a:off x="6877048" y="1447561"/>
              <a:ext cx="657169" cy="415497"/>
            </a:xfrm>
            <a:prstGeom prst="wedgeRoundRectCallout">
              <a:avLst>
                <a:gd name="adj1" fmla="val -117578"/>
                <a:gd name="adj2" fmla="val -143476"/>
                <a:gd name="adj3" fmla="val 16667"/>
              </a:avLst>
            </a:prstGeom>
            <a:solidFill>
              <a:schemeClr val="bg1">
                <a:alpha val="6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CE18E49-52E9-7527-F03C-A81D64B67CDC}"/>
                </a:ext>
              </a:extLst>
            </p:cNvPr>
            <p:cNvSpPr txBox="1"/>
            <p:nvPr/>
          </p:nvSpPr>
          <p:spPr>
            <a:xfrm>
              <a:off x="6904634" y="1452198"/>
              <a:ext cx="629584" cy="415498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dirty="0"/>
                <a:t>Drag to pan, scroll to zoom</a:t>
              </a:r>
            </a:p>
          </p:txBody>
        </p:sp>
        <p:sp>
          <p:nvSpPr>
            <p:cNvPr id="33" name="Rounded Rectangular Callout 32">
              <a:extLst>
                <a:ext uri="{FF2B5EF4-FFF2-40B4-BE49-F238E27FC236}">
                  <a16:creationId xmlns:a16="http://schemas.microsoft.com/office/drawing/2014/main" id="{BBF56B84-AC61-0B3D-711A-3923C4A0DCBB}"/>
                </a:ext>
              </a:extLst>
            </p:cNvPr>
            <p:cNvSpPr/>
            <p:nvPr/>
          </p:nvSpPr>
          <p:spPr>
            <a:xfrm>
              <a:off x="1219029" y="2217699"/>
              <a:ext cx="618736" cy="278452"/>
            </a:xfrm>
            <a:prstGeom prst="wedgeRoundRectCallout">
              <a:avLst>
                <a:gd name="adj1" fmla="val -49811"/>
                <a:gd name="adj2" fmla="val -89758"/>
                <a:gd name="adj3" fmla="val 16667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0D030AA-9529-4AD5-01D9-39CEE000DB7E}"/>
                </a:ext>
              </a:extLst>
            </p:cNvPr>
            <p:cNvSpPr txBox="1"/>
            <p:nvPr/>
          </p:nvSpPr>
          <p:spPr>
            <a:xfrm>
              <a:off x="1271115" y="2244594"/>
              <a:ext cx="566650" cy="2293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 lnSpcReduction="10000"/>
            </a:bodyPr>
            <a:lstStyle/>
            <a:p>
              <a:r>
                <a:rPr lang="en-US" sz="800" dirty="0"/>
                <a:t>Categorical annotations</a:t>
              </a:r>
            </a:p>
          </p:txBody>
        </p:sp>
        <p:sp>
          <p:nvSpPr>
            <p:cNvPr id="35" name="Rounded Rectangular Callout 34">
              <a:extLst>
                <a:ext uri="{FF2B5EF4-FFF2-40B4-BE49-F238E27FC236}">
                  <a16:creationId xmlns:a16="http://schemas.microsoft.com/office/drawing/2014/main" id="{FBBA7D0A-0DC1-944E-1452-633F91C3D406}"/>
                </a:ext>
              </a:extLst>
            </p:cNvPr>
            <p:cNvSpPr/>
            <p:nvPr/>
          </p:nvSpPr>
          <p:spPr>
            <a:xfrm>
              <a:off x="2841640" y="5471888"/>
              <a:ext cx="995422" cy="278452"/>
            </a:xfrm>
            <a:prstGeom prst="wedgeRoundRectCallout">
              <a:avLst>
                <a:gd name="adj1" fmla="val -63320"/>
                <a:gd name="adj2" fmla="val 55119"/>
                <a:gd name="adj3" fmla="val 16667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D93062B-C3DF-AE1E-9FBB-3D23CDE03C33}"/>
                </a:ext>
              </a:extLst>
            </p:cNvPr>
            <p:cNvSpPr txBox="1"/>
            <p:nvPr/>
          </p:nvSpPr>
          <p:spPr>
            <a:xfrm>
              <a:off x="2893725" y="5498783"/>
              <a:ext cx="891195" cy="2293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 lnSpcReduction="10000"/>
            </a:bodyPr>
            <a:lstStyle/>
            <a:p>
              <a:r>
                <a:rPr lang="en-US" sz="800" dirty="0"/>
                <a:t>Select embedding method</a:t>
              </a:r>
            </a:p>
          </p:txBody>
        </p:sp>
        <p:sp>
          <p:nvSpPr>
            <p:cNvPr id="37" name="Rounded Rectangular Callout 36">
              <a:extLst>
                <a:ext uri="{FF2B5EF4-FFF2-40B4-BE49-F238E27FC236}">
                  <a16:creationId xmlns:a16="http://schemas.microsoft.com/office/drawing/2014/main" id="{BE537FFE-EBD3-3606-B67E-D0B397E9D57F}"/>
                </a:ext>
              </a:extLst>
            </p:cNvPr>
            <p:cNvSpPr/>
            <p:nvPr/>
          </p:nvSpPr>
          <p:spPr>
            <a:xfrm>
              <a:off x="1353499" y="3135010"/>
              <a:ext cx="618736" cy="278452"/>
            </a:xfrm>
            <a:prstGeom prst="wedgeRoundRectCallout">
              <a:avLst>
                <a:gd name="adj1" fmla="val -49811"/>
                <a:gd name="adj2" fmla="val -89758"/>
                <a:gd name="adj3" fmla="val 16667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78984E-A2E0-61DB-9A9B-B68C502E07AA}"/>
                </a:ext>
              </a:extLst>
            </p:cNvPr>
            <p:cNvSpPr txBox="1"/>
            <p:nvPr/>
          </p:nvSpPr>
          <p:spPr>
            <a:xfrm>
              <a:off x="1405585" y="3161905"/>
              <a:ext cx="566650" cy="2293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 lnSpcReduction="10000"/>
            </a:bodyPr>
            <a:lstStyle/>
            <a:p>
              <a:r>
                <a:rPr lang="en-US" sz="800" dirty="0"/>
                <a:t>Project description</a:t>
              </a:r>
            </a:p>
          </p:txBody>
        </p:sp>
        <p:sp>
          <p:nvSpPr>
            <p:cNvPr id="39" name="Rounded Rectangular Callout 38">
              <a:extLst>
                <a:ext uri="{FF2B5EF4-FFF2-40B4-BE49-F238E27FC236}">
                  <a16:creationId xmlns:a16="http://schemas.microsoft.com/office/drawing/2014/main" id="{381D148C-1830-C381-D750-CC08A256E669}"/>
                </a:ext>
              </a:extLst>
            </p:cNvPr>
            <p:cNvSpPr/>
            <p:nvPr/>
          </p:nvSpPr>
          <p:spPr>
            <a:xfrm>
              <a:off x="2300966" y="4666484"/>
              <a:ext cx="1081347" cy="405327"/>
            </a:xfrm>
            <a:prstGeom prst="wedgeRoundRectCallout">
              <a:avLst>
                <a:gd name="adj1" fmla="val -66516"/>
                <a:gd name="adj2" fmla="val -48761"/>
                <a:gd name="adj3" fmla="val 16667"/>
              </a:avLst>
            </a:prstGeom>
            <a:solidFill>
              <a:schemeClr val="bg1">
                <a:alpha val="57987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8FAB4F5-B2D3-61C6-1593-5E430C5AD321}"/>
                </a:ext>
              </a:extLst>
            </p:cNvPr>
            <p:cNvSpPr txBox="1"/>
            <p:nvPr/>
          </p:nvSpPr>
          <p:spPr>
            <a:xfrm>
              <a:off x="2354867" y="4708651"/>
              <a:ext cx="973544" cy="3631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 lnSpcReduction="10000"/>
            </a:bodyPr>
            <a:lstStyle/>
            <a:p>
              <a:r>
                <a:rPr lang="en-US" sz="800" dirty="0"/>
                <a:t>The list of histograms to show distribution of continuous variable</a:t>
              </a:r>
            </a:p>
          </p:txBody>
        </p:sp>
        <p:sp>
          <p:nvSpPr>
            <p:cNvPr id="41" name="Rounded Rectangular Callout 40">
              <a:extLst>
                <a:ext uri="{FF2B5EF4-FFF2-40B4-BE49-F238E27FC236}">
                  <a16:creationId xmlns:a16="http://schemas.microsoft.com/office/drawing/2014/main" id="{7231C731-094D-9883-B67E-8C144FE78C9C}"/>
                </a:ext>
              </a:extLst>
            </p:cNvPr>
            <p:cNvSpPr/>
            <p:nvPr/>
          </p:nvSpPr>
          <p:spPr>
            <a:xfrm>
              <a:off x="5722008" y="4675833"/>
              <a:ext cx="1367130" cy="222090"/>
            </a:xfrm>
            <a:prstGeom prst="wedgeRoundRectCallout">
              <a:avLst>
                <a:gd name="adj1" fmla="val -41708"/>
                <a:gd name="adj2" fmla="val -137374"/>
                <a:gd name="adj3" fmla="val 16667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AF34169-3FC0-D874-5357-5C9B4891A0C5}"/>
                </a:ext>
              </a:extLst>
            </p:cNvPr>
            <p:cNvSpPr txBox="1"/>
            <p:nvPr/>
          </p:nvSpPr>
          <p:spPr>
            <a:xfrm>
              <a:off x="5808055" y="4731574"/>
              <a:ext cx="1239200" cy="1586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900" dirty="0"/>
                <a:t>Main visualization panel</a:t>
              </a:r>
            </a:p>
          </p:txBody>
        </p:sp>
        <p:sp>
          <p:nvSpPr>
            <p:cNvPr id="43" name="Rounded Rectangular Callout 42">
              <a:extLst>
                <a:ext uri="{FF2B5EF4-FFF2-40B4-BE49-F238E27FC236}">
                  <a16:creationId xmlns:a16="http://schemas.microsoft.com/office/drawing/2014/main" id="{DD7CD928-D10C-F436-F73C-498E282D3388}"/>
                </a:ext>
              </a:extLst>
            </p:cNvPr>
            <p:cNvSpPr/>
            <p:nvPr/>
          </p:nvSpPr>
          <p:spPr>
            <a:xfrm>
              <a:off x="7960758" y="685336"/>
              <a:ext cx="768891" cy="229390"/>
            </a:xfrm>
            <a:prstGeom prst="wedgeRoundRectCallout">
              <a:avLst>
                <a:gd name="adj1" fmla="val -86023"/>
                <a:gd name="adj2" fmla="val 109794"/>
                <a:gd name="adj3" fmla="val 16667"/>
              </a:avLst>
            </a:prstGeom>
            <a:solidFill>
              <a:schemeClr val="bg1">
                <a:alpha val="6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9D185BA-09FE-0607-3991-D64E41409B12}"/>
                </a:ext>
              </a:extLst>
            </p:cNvPr>
            <p:cNvSpPr txBox="1"/>
            <p:nvPr/>
          </p:nvSpPr>
          <p:spPr>
            <a:xfrm>
              <a:off x="7994720" y="731790"/>
              <a:ext cx="701627" cy="138499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dirty="0"/>
                <a:t>Search a gene </a:t>
              </a:r>
            </a:p>
          </p:txBody>
        </p:sp>
        <p:sp>
          <p:nvSpPr>
            <p:cNvPr id="45" name="Rounded Rectangular Callout 44">
              <a:extLst>
                <a:ext uri="{FF2B5EF4-FFF2-40B4-BE49-F238E27FC236}">
                  <a16:creationId xmlns:a16="http://schemas.microsoft.com/office/drawing/2014/main" id="{B3A02492-710D-41BA-6C54-A0B7A3296E0A}"/>
                </a:ext>
              </a:extLst>
            </p:cNvPr>
            <p:cNvSpPr/>
            <p:nvPr/>
          </p:nvSpPr>
          <p:spPr>
            <a:xfrm>
              <a:off x="7623747" y="1597712"/>
              <a:ext cx="1035110" cy="256546"/>
            </a:xfrm>
            <a:prstGeom prst="wedgeRoundRectCallout">
              <a:avLst>
                <a:gd name="adj1" fmla="val -47819"/>
                <a:gd name="adj2" fmla="val -121263"/>
                <a:gd name="adj3" fmla="val 16667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12EC80C-B1B1-000E-62A3-674ABDD4204E}"/>
                </a:ext>
              </a:extLst>
            </p:cNvPr>
            <p:cNvSpPr txBox="1"/>
            <p:nvPr/>
          </p:nvSpPr>
          <p:spPr>
            <a:xfrm>
              <a:off x="7751677" y="1661146"/>
              <a:ext cx="907180" cy="1600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900" dirty="0"/>
                <a:t>Create a gene set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1593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565B0C-1F7E-F105-A042-99BAA302BC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1337"/>
          <a:stretch/>
        </p:blipFill>
        <p:spPr>
          <a:xfrm>
            <a:off x="1779962" y="409550"/>
            <a:ext cx="3722387" cy="5990275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7A51030F-1FA2-EE8F-72C4-51FF397DCAD9}"/>
              </a:ext>
            </a:extLst>
          </p:cNvPr>
          <p:cNvSpPr/>
          <p:nvPr/>
        </p:nvSpPr>
        <p:spPr>
          <a:xfrm>
            <a:off x="3781431" y="409550"/>
            <a:ext cx="882023" cy="230666"/>
          </a:xfrm>
          <a:prstGeom prst="wedgeRoundRectCallout">
            <a:avLst>
              <a:gd name="adj1" fmla="val -43268"/>
              <a:gd name="adj2" fmla="val 97317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E2518-C827-3903-3315-2A1BE16FD17B}"/>
              </a:ext>
            </a:extLst>
          </p:cNvPr>
          <p:cNvSpPr txBox="1"/>
          <p:nvPr/>
        </p:nvSpPr>
        <p:spPr>
          <a:xfrm>
            <a:off x="3833517" y="446740"/>
            <a:ext cx="882023" cy="177528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 lnSpcReduction="20000"/>
          </a:bodyPr>
          <a:lstStyle/>
          <a:p>
            <a:r>
              <a:rPr lang="en-US" sz="800" dirty="0"/>
              <a:t>1.Select group(s) of cells for plotting.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6A4A74E9-9022-DD03-0C9A-027DADE4435C}"/>
              </a:ext>
            </a:extLst>
          </p:cNvPr>
          <p:cNvSpPr/>
          <p:nvPr/>
        </p:nvSpPr>
        <p:spPr>
          <a:xfrm>
            <a:off x="4842914" y="624268"/>
            <a:ext cx="1637630" cy="347136"/>
          </a:xfrm>
          <a:prstGeom prst="wedgeRoundRectCallout">
            <a:avLst>
              <a:gd name="adj1" fmla="val -58201"/>
              <a:gd name="adj2" fmla="val 40653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215B79-A9AB-8581-7624-864BCB67B02E}"/>
              </a:ext>
            </a:extLst>
          </p:cNvPr>
          <p:cNvSpPr txBox="1"/>
          <p:nvPr/>
        </p:nvSpPr>
        <p:spPr>
          <a:xfrm>
            <a:off x="4895000" y="661458"/>
            <a:ext cx="1521748" cy="309946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 lnSpcReduction="10000"/>
          </a:bodyPr>
          <a:lstStyle/>
          <a:p>
            <a:r>
              <a:rPr lang="en-US" sz="800" dirty="0"/>
              <a:t>2.Select multiple added genes. If need annotation, select protein atlas annotation or uploading annotation file.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1456BA-1F07-A6D6-DD38-80A056C9BE59}"/>
              </a:ext>
            </a:extLst>
          </p:cNvPr>
          <p:cNvSpPr/>
          <p:nvPr/>
        </p:nvSpPr>
        <p:spPr>
          <a:xfrm>
            <a:off x="2514601" y="1568302"/>
            <a:ext cx="2328314" cy="600740"/>
          </a:xfrm>
          <a:prstGeom prst="rect">
            <a:avLst/>
          </a:prstGeom>
          <a:solidFill>
            <a:schemeClr val="tx2">
              <a:lumMod val="50000"/>
              <a:lumOff val="50000"/>
              <a:alpha val="2450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011A86E8-C88E-3E55-5D94-561749D9B33D}"/>
              </a:ext>
            </a:extLst>
          </p:cNvPr>
          <p:cNvSpPr/>
          <p:nvPr/>
        </p:nvSpPr>
        <p:spPr>
          <a:xfrm>
            <a:off x="5014245" y="1568302"/>
            <a:ext cx="976207" cy="239118"/>
          </a:xfrm>
          <a:prstGeom prst="wedgeRoundRectCallout">
            <a:avLst>
              <a:gd name="adj1" fmla="val -62258"/>
              <a:gd name="adj2" fmla="val 52697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808255-1F40-970D-F3D6-553C268AEB4D}"/>
              </a:ext>
            </a:extLst>
          </p:cNvPr>
          <p:cNvSpPr txBox="1"/>
          <p:nvPr/>
        </p:nvSpPr>
        <p:spPr>
          <a:xfrm>
            <a:off x="5066331" y="1605492"/>
            <a:ext cx="949321" cy="201928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 lnSpcReduction="10000"/>
          </a:bodyPr>
          <a:lstStyle/>
          <a:p>
            <a:r>
              <a:rPr lang="en-US" sz="800" dirty="0"/>
              <a:t>3. Select categories for annotation in plot.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4FB26F-9246-6A6B-C0D6-8467F4A6C6EE}"/>
              </a:ext>
            </a:extLst>
          </p:cNvPr>
          <p:cNvSpPr/>
          <p:nvPr/>
        </p:nvSpPr>
        <p:spPr>
          <a:xfrm>
            <a:off x="2514601" y="2199600"/>
            <a:ext cx="1266830" cy="761567"/>
          </a:xfrm>
          <a:prstGeom prst="rect">
            <a:avLst/>
          </a:prstGeom>
          <a:solidFill>
            <a:schemeClr val="accent2">
              <a:lumMod val="40000"/>
              <a:lumOff val="6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31731E91-6D79-A26D-FB62-12A059C267FF}"/>
              </a:ext>
            </a:extLst>
          </p:cNvPr>
          <p:cNvSpPr/>
          <p:nvPr/>
        </p:nvSpPr>
        <p:spPr>
          <a:xfrm>
            <a:off x="3982193" y="2320548"/>
            <a:ext cx="1032052" cy="174252"/>
          </a:xfrm>
          <a:prstGeom prst="wedgeRoundRectCallout">
            <a:avLst>
              <a:gd name="adj1" fmla="val -60294"/>
              <a:gd name="adj2" fmla="val 59247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2D5F43-928F-A998-28B6-37AC2474984B}"/>
              </a:ext>
            </a:extLst>
          </p:cNvPr>
          <p:cNvSpPr txBox="1"/>
          <p:nvPr/>
        </p:nvSpPr>
        <p:spPr>
          <a:xfrm>
            <a:off x="4034279" y="2357738"/>
            <a:ext cx="979966" cy="111862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r>
              <a:rPr lang="en-US" sz="800" dirty="0"/>
              <a:t>4. Plot preference setup.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63AA0A64-D8A7-429F-FAB6-9C2A86F1B74B}"/>
              </a:ext>
            </a:extLst>
          </p:cNvPr>
          <p:cNvSpPr/>
          <p:nvPr/>
        </p:nvSpPr>
        <p:spPr>
          <a:xfrm>
            <a:off x="3344186" y="2885686"/>
            <a:ext cx="795814" cy="183823"/>
          </a:xfrm>
          <a:prstGeom prst="wedgeRoundRectCallout">
            <a:avLst>
              <a:gd name="adj1" fmla="val -62556"/>
              <a:gd name="adj2" fmla="val 25954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8D8679-F5D5-3357-6435-DAA8F62CB5B5}"/>
              </a:ext>
            </a:extLst>
          </p:cNvPr>
          <p:cNvSpPr txBox="1"/>
          <p:nvPr/>
        </p:nvSpPr>
        <p:spPr>
          <a:xfrm>
            <a:off x="3396272" y="2922876"/>
            <a:ext cx="700528" cy="174252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62500" lnSpcReduction="20000"/>
          </a:bodyPr>
          <a:lstStyle/>
          <a:p>
            <a:r>
              <a:rPr lang="en-US" sz="800" dirty="0"/>
              <a:t>5. Select cluster category and customize the order.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9A66DBF9-7815-1C77-91A8-649758D6BB76}"/>
              </a:ext>
            </a:extLst>
          </p:cNvPr>
          <p:cNvSpPr/>
          <p:nvPr/>
        </p:nvSpPr>
        <p:spPr>
          <a:xfrm>
            <a:off x="2084400" y="3365999"/>
            <a:ext cx="430200" cy="133091"/>
          </a:xfrm>
          <a:prstGeom prst="wedgeRoundRectCallout">
            <a:avLst>
              <a:gd name="adj1" fmla="val 64641"/>
              <a:gd name="adj2" fmla="val 45325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2A2ED9-E46E-D339-CBD3-C515E1078914}"/>
              </a:ext>
            </a:extLst>
          </p:cNvPr>
          <p:cNvSpPr txBox="1"/>
          <p:nvPr/>
        </p:nvSpPr>
        <p:spPr>
          <a:xfrm>
            <a:off x="2140200" y="3393435"/>
            <a:ext cx="374400" cy="105655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 lnSpcReduction="10000"/>
          </a:bodyPr>
          <a:lstStyle/>
          <a:p>
            <a:r>
              <a:rPr lang="en-US" sz="800"/>
              <a:t>6. Plot it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465D0C-706A-C954-B2ED-8BCFC91EFA87}"/>
              </a:ext>
            </a:extLst>
          </p:cNvPr>
          <p:cNvSpPr/>
          <p:nvPr/>
        </p:nvSpPr>
        <p:spPr>
          <a:xfrm>
            <a:off x="1779962" y="757998"/>
            <a:ext cx="709238" cy="1056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005A85B-DD8C-5539-58EC-0F8C1F26647F}"/>
              </a:ext>
            </a:extLst>
          </p:cNvPr>
          <p:cNvSpPr/>
          <p:nvPr/>
        </p:nvSpPr>
        <p:spPr>
          <a:xfrm>
            <a:off x="4732569" y="1709687"/>
            <a:ext cx="88225" cy="13849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1AE3879-6643-91B7-5772-9EFB7CE685D3}"/>
              </a:ext>
            </a:extLst>
          </p:cNvPr>
          <p:cNvSpPr/>
          <p:nvPr/>
        </p:nvSpPr>
        <p:spPr>
          <a:xfrm>
            <a:off x="3799097" y="2027312"/>
            <a:ext cx="88225" cy="13849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AB12C9F-4E3C-30B6-FE7B-106DF02A3034}"/>
              </a:ext>
            </a:extLst>
          </p:cNvPr>
          <p:cNvSpPr/>
          <p:nvPr/>
        </p:nvSpPr>
        <p:spPr>
          <a:xfrm>
            <a:off x="4112446" y="2009294"/>
            <a:ext cx="1144234" cy="229775"/>
          </a:xfrm>
          <a:prstGeom prst="roundRect">
            <a:avLst/>
          </a:prstGeom>
          <a:solidFill>
            <a:schemeClr val="bg1">
              <a:alpha val="31908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>
                <a:solidFill>
                  <a:schemeClr val="tx1"/>
                </a:solidFill>
              </a:rPr>
              <a:t>Click “+” to see full list of annotation categories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B9B8D44-2AD1-7C00-6376-F51FDFC927DF}"/>
              </a:ext>
            </a:extLst>
          </p:cNvPr>
          <p:cNvCxnSpPr>
            <a:cxnSpLocks/>
          </p:cNvCxnSpPr>
          <p:nvPr/>
        </p:nvCxnSpPr>
        <p:spPr>
          <a:xfrm flipV="1">
            <a:off x="4630160" y="1848186"/>
            <a:ext cx="102409" cy="1184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E3C3F26-27A9-E094-5FB9-2460D9259F22}"/>
              </a:ext>
            </a:extLst>
          </p:cNvPr>
          <p:cNvCxnSpPr>
            <a:cxnSpLocks/>
          </p:cNvCxnSpPr>
          <p:nvPr/>
        </p:nvCxnSpPr>
        <p:spPr>
          <a:xfrm flipH="1">
            <a:off x="3919485" y="2105682"/>
            <a:ext cx="145243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80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B980606-A647-18AE-D3F5-1754532D6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937" y="466982"/>
            <a:ext cx="6108497" cy="6137311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464B2664-0002-971E-6CFF-8771FA60F992}"/>
              </a:ext>
            </a:extLst>
          </p:cNvPr>
          <p:cNvSpPr/>
          <p:nvPr/>
        </p:nvSpPr>
        <p:spPr>
          <a:xfrm>
            <a:off x="3934712" y="525123"/>
            <a:ext cx="882023" cy="230666"/>
          </a:xfrm>
          <a:prstGeom prst="wedgeRoundRectCallout">
            <a:avLst>
              <a:gd name="adj1" fmla="val -43268"/>
              <a:gd name="adj2" fmla="val 97317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AF0301-A8D6-3B97-56E4-1BD12CCCD7C1}"/>
              </a:ext>
            </a:extLst>
          </p:cNvPr>
          <p:cNvSpPr txBox="1"/>
          <p:nvPr/>
        </p:nvSpPr>
        <p:spPr>
          <a:xfrm>
            <a:off x="3986798" y="562313"/>
            <a:ext cx="882023" cy="177528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 lnSpcReduction="20000"/>
          </a:bodyPr>
          <a:lstStyle/>
          <a:p>
            <a:r>
              <a:rPr lang="en-US" sz="800" dirty="0"/>
              <a:t>1.Select group(s) of cells for plotting.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1588333-7366-5336-0BE9-94D69BD3BCE7}"/>
              </a:ext>
            </a:extLst>
          </p:cNvPr>
          <p:cNvSpPr/>
          <p:nvPr/>
        </p:nvSpPr>
        <p:spPr>
          <a:xfrm>
            <a:off x="5277741" y="926353"/>
            <a:ext cx="1798399" cy="310775"/>
          </a:xfrm>
          <a:prstGeom prst="wedgeRoundRectCallout">
            <a:avLst>
              <a:gd name="adj1" fmla="val -52856"/>
              <a:gd name="adj2" fmla="val 83568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36022-7286-285E-F450-B0C97CF95409}"/>
              </a:ext>
            </a:extLst>
          </p:cNvPr>
          <p:cNvSpPr txBox="1"/>
          <p:nvPr/>
        </p:nvSpPr>
        <p:spPr>
          <a:xfrm>
            <a:off x="5307917" y="971812"/>
            <a:ext cx="1790134" cy="241236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r>
              <a:rPr lang="en-US" sz="800" dirty="0"/>
              <a:t>2. Select categories to annotate. Click “+” to view full list of annotation categories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0B8DA7-9FA9-DEEF-DF2F-794F5F7729A6}"/>
              </a:ext>
            </a:extLst>
          </p:cNvPr>
          <p:cNvSpPr/>
          <p:nvPr/>
        </p:nvSpPr>
        <p:spPr>
          <a:xfrm>
            <a:off x="2542349" y="1025397"/>
            <a:ext cx="2713481" cy="502127"/>
          </a:xfrm>
          <a:prstGeom prst="rect">
            <a:avLst/>
          </a:prstGeom>
          <a:solidFill>
            <a:schemeClr val="tx2">
              <a:lumMod val="50000"/>
              <a:lumOff val="50000"/>
              <a:alpha val="2346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BD85281F-80A9-0FE2-962D-AC460283EEC8}"/>
              </a:ext>
            </a:extLst>
          </p:cNvPr>
          <p:cNvSpPr/>
          <p:nvPr/>
        </p:nvSpPr>
        <p:spPr>
          <a:xfrm>
            <a:off x="5277741" y="1430204"/>
            <a:ext cx="811981" cy="194640"/>
          </a:xfrm>
          <a:prstGeom prst="wedgeRoundRectCallout">
            <a:avLst>
              <a:gd name="adj1" fmla="val -43268"/>
              <a:gd name="adj2" fmla="val 97317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3B4492-2797-A5B4-1FAC-07B3D5383E32}"/>
              </a:ext>
            </a:extLst>
          </p:cNvPr>
          <p:cNvSpPr txBox="1"/>
          <p:nvPr/>
        </p:nvSpPr>
        <p:spPr>
          <a:xfrm>
            <a:off x="5329828" y="1467394"/>
            <a:ext cx="759894" cy="124318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3.Select genes.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04782DEE-306C-8670-2553-B6FC1947807D}"/>
              </a:ext>
            </a:extLst>
          </p:cNvPr>
          <p:cNvSpPr/>
          <p:nvPr/>
        </p:nvSpPr>
        <p:spPr>
          <a:xfrm>
            <a:off x="3420863" y="1853703"/>
            <a:ext cx="1099050" cy="194640"/>
          </a:xfrm>
          <a:prstGeom prst="wedgeRoundRectCallout">
            <a:avLst>
              <a:gd name="adj1" fmla="val -46635"/>
              <a:gd name="adj2" fmla="val 81023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A4A7A6-9983-CF9F-7C64-EA4D64FD3A2E}"/>
              </a:ext>
            </a:extLst>
          </p:cNvPr>
          <p:cNvSpPr txBox="1"/>
          <p:nvPr/>
        </p:nvSpPr>
        <p:spPr>
          <a:xfrm>
            <a:off x="3472950" y="1890893"/>
            <a:ext cx="1099050" cy="194640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r>
              <a:rPr lang="en-US" sz="800" dirty="0"/>
              <a:t>4. Select splitting category.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62EAF7F4-34D5-C167-C012-AFD1DC28F828}"/>
              </a:ext>
            </a:extLst>
          </p:cNvPr>
          <p:cNvSpPr/>
          <p:nvPr/>
        </p:nvSpPr>
        <p:spPr>
          <a:xfrm>
            <a:off x="4022475" y="2374522"/>
            <a:ext cx="1099050" cy="194640"/>
          </a:xfrm>
          <a:prstGeom prst="wedgeRoundRectCallout">
            <a:avLst>
              <a:gd name="adj1" fmla="val -62024"/>
              <a:gd name="adj2" fmla="val -60185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6C86F0-66FB-606E-269D-A8E30F43B697}"/>
              </a:ext>
            </a:extLst>
          </p:cNvPr>
          <p:cNvSpPr txBox="1"/>
          <p:nvPr/>
        </p:nvSpPr>
        <p:spPr>
          <a:xfrm>
            <a:off x="4074562" y="2411712"/>
            <a:ext cx="1099050" cy="194640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r>
              <a:rPr lang="en-US" sz="800" dirty="0"/>
              <a:t>5. Select embedding type.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6CDFB20F-C370-2CDA-6751-311C8D6F7751}"/>
              </a:ext>
            </a:extLst>
          </p:cNvPr>
          <p:cNvSpPr/>
          <p:nvPr/>
        </p:nvSpPr>
        <p:spPr>
          <a:xfrm>
            <a:off x="2134716" y="2502616"/>
            <a:ext cx="430200" cy="133091"/>
          </a:xfrm>
          <a:prstGeom prst="wedgeRoundRectCallout">
            <a:avLst>
              <a:gd name="adj1" fmla="val 63413"/>
              <a:gd name="adj2" fmla="val -49989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EE9C76-A671-0F5E-41D1-94A4B9EB218A}"/>
              </a:ext>
            </a:extLst>
          </p:cNvPr>
          <p:cNvSpPr txBox="1"/>
          <p:nvPr/>
        </p:nvSpPr>
        <p:spPr>
          <a:xfrm>
            <a:off x="2162616" y="2530052"/>
            <a:ext cx="374400" cy="105655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 lnSpcReduction="10000"/>
          </a:bodyPr>
          <a:lstStyle/>
          <a:p>
            <a:r>
              <a:rPr lang="en-US" sz="800"/>
              <a:t>6. Plot it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5D3B3F-8517-2C8D-EF87-C415266BD0C4}"/>
              </a:ext>
            </a:extLst>
          </p:cNvPr>
          <p:cNvSpPr/>
          <p:nvPr/>
        </p:nvSpPr>
        <p:spPr>
          <a:xfrm>
            <a:off x="1335936" y="995892"/>
            <a:ext cx="1201079" cy="929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789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0DCA84-43A0-2BFB-88F2-9AC2B01AB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709" y="643466"/>
            <a:ext cx="692058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88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B60301-A20B-FF6B-8FD6-B58C0E49C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56886"/>
            <a:ext cx="7772400" cy="5944228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A46D8725-86C5-7A56-6FF9-83EDF1EEE5E4}"/>
              </a:ext>
            </a:extLst>
          </p:cNvPr>
          <p:cNvSpPr/>
          <p:nvPr/>
        </p:nvSpPr>
        <p:spPr>
          <a:xfrm>
            <a:off x="1627777" y="2874306"/>
            <a:ext cx="610862" cy="261800"/>
          </a:xfrm>
          <a:prstGeom prst="wedgeRoundRectCallout">
            <a:avLst>
              <a:gd name="adj1" fmla="val 72116"/>
              <a:gd name="adj2" fmla="val -41866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A88C41-B2C3-953D-8B4C-992C8B60F44E}"/>
              </a:ext>
            </a:extLst>
          </p:cNvPr>
          <p:cNvSpPr txBox="1"/>
          <p:nvPr/>
        </p:nvSpPr>
        <p:spPr>
          <a:xfrm>
            <a:off x="1707011" y="2928275"/>
            <a:ext cx="531628" cy="20783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900"/>
              <a:t>6. Plot it</a:t>
            </a:r>
          </a:p>
        </p:txBody>
      </p:sp>
    </p:spTree>
    <p:extLst>
      <p:ext uri="{BB962C8B-B14F-4D97-AF65-F5344CB8AC3E}">
        <p14:creationId xmlns:p14="http://schemas.microsoft.com/office/powerpoint/2010/main" val="3107037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0C59E3-58E0-52BE-5657-0F7180BCF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26" y="153256"/>
            <a:ext cx="6810411" cy="66216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04AD269-40B7-24AC-9A59-B8549D554FC4}"/>
              </a:ext>
            </a:extLst>
          </p:cNvPr>
          <p:cNvSpPr/>
          <p:nvPr/>
        </p:nvSpPr>
        <p:spPr>
          <a:xfrm>
            <a:off x="648626" y="2251761"/>
            <a:ext cx="1118529" cy="1832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3B4E0458-3393-456B-9334-7775E50DF17D}"/>
              </a:ext>
            </a:extLst>
          </p:cNvPr>
          <p:cNvSpPr/>
          <p:nvPr/>
        </p:nvSpPr>
        <p:spPr>
          <a:xfrm>
            <a:off x="3809447" y="251254"/>
            <a:ext cx="1281896" cy="282527"/>
          </a:xfrm>
          <a:prstGeom prst="wedgeRoundRectCallout">
            <a:avLst>
              <a:gd name="adj1" fmla="val -43268"/>
              <a:gd name="adj2" fmla="val 97317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506B81-8AFD-CA11-7CCA-DBBEC5419EAC}"/>
              </a:ext>
            </a:extLst>
          </p:cNvPr>
          <p:cNvSpPr txBox="1"/>
          <p:nvPr/>
        </p:nvSpPr>
        <p:spPr>
          <a:xfrm>
            <a:off x="3861533" y="304392"/>
            <a:ext cx="1177724" cy="229389"/>
          </a:xfrm>
          <a:prstGeom prst="rect">
            <a:avLst/>
          </a:prstGeom>
          <a:noFill/>
        </p:spPr>
        <p:txBody>
          <a:bodyPr wrap="square" lIns="0" tIns="0" rIns="0" bIns="0" rtlCol="0">
            <a:normAutofit lnSpcReduction="10000"/>
          </a:bodyPr>
          <a:lstStyle/>
          <a:p>
            <a:r>
              <a:rPr lang="en-US" sz="800" dirty="0"/>
              <a:t>1.Select group(s) of cells for plotting.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79834A2-453A-EAA2-8282-2B36699EA5F2}"/>
              </a:ext>
            </a:extLst>
          </p:cNvPr>
          <p:cNvSpPr/>
          <p:nvPr/>
        </p:nvSpPr>
        <p:spPr>
          <a:xfrm>
            <a:off x="4824316" y="770115"/>
            <a:ext cx="811981" cy="194640"/>
          </a:xfrm>
          <a:prstGeom prst="wedgeRoundRectCallout">
            <a:avLst>
              <a:gd name="adj1" fmla="val -43268"/>
              <a:gd name="adj2" fmla="val 97317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2B9E45-AD1D-3338-7EB8-075F62A31C84}"/>
              </a:ext>
            </a:extLst>
          </p:cNvPr>
          <p:cNvSpPr txBox="1"/>
          <p:nvPr/>
        </p:nvSpPr>
        <p:spPr>
          <a:xfrm>
            <a:off x="4876403" y="807305"/>
            <a:ext cx="759894" cy="124318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2.Select genes.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E8A15FF-0BEE-F91B-C6A8-09BC4C9783B8}"/>
              </a:ext>
            </a:extLst>
          </p:cNvPr>
          <p:cNvSpPr/>
          <p:nvPr/>
        </p:nvSpPr>
        <p:spPr>
          <a:xfrm>
            <a:off x="3809447" y="1221637"/>
            <a:ext cx="1361049" cy="194640"/>
          </a:xfrm>
          <a:prstGeom prst="wedgeRoundRectCallout">
            <a:avLst>
              <a:gd name="adj1" fmla="val -50061"/>
              <a:gd name="adj2" fmla="val 92039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5BF921-94ED-9D66-82CE-2011E64F0E4B}"/>
              </a:ext>
            </a:extLst>
          </p:cNvPr>
          <p:cNvSpPr txBox="1"/>
          <p:nvPr/>
        </p:nvSpPr>
        <p:spPr>
          <a:xfrm>
            <a:off x="3861533" y="1258827"/>
            <a:ext cx="1308963" cy="15745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3.Select annotation category.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0A47C574-B548-0B5F-6527-D357D6F23031}"/>
              </a:ext>
            </a:extLst>
          </p:cNvPr>
          <p:cNvSpPr/>
          <p:nvPr/>
        </p:nvSpPr>
        <p:spPr>
          <a:xfrm>
            <a:off x="2328257" y="1887745"/>
            <a:ext cx="732728" cy="194640"/>
          </a:xfrm>
          <a:prstGeom prst="wedgeRoundRectCallout">
            <a:avLst>
              <a:gd name="adj1" fmla="val -80582"/>
              <a:gd name="adj2" fmla="val -113823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B81BAE-9FCB-2F96-AD4C-6AC480650764}"/>
              </a:ext>
            </a:extLst>
          </p:cNvPr>
          <p:cNvSpPr txBox="1"/>
          <p:nvPr/>
        </p:nvSpPr>
        <p:spPr>
          <a:xfrm>
            <a:off x="2380342" y="1924935"/>
            <a:ext cx="732728" cy="15745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4.Click to plot.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9E11D2FE-4F27-BC4D-3FB8-4132E04BD842}"/>
              </a:ext>
            </a:extLst>
          </p:cNvPr>
          <p:cNvSpPr/>
          <p:nvPr/>
        </p:nvSpPr>
        <p:spPr>
          <a:xfrm>
            <a:off x="4738462" y="3513610"/>
            <a:ext cx="864067" cy="194640"/>
          </a:xfrm>
          <a:prstGeom prst="wedgeRoundRectCallout">
            <a:avLst>
              <a:gd name="adj1" fmla="val -46493"/>
              <a:gd name="adj2" fmla="val -124381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65F11C-3905-630D-A3E7-2EA818797049}"/>
              </a:ext>
            </a:extLst>
          </p:cNvPr>
          <p:cNvSpPr txBox="1"/>
          <p:nvPr/>
        </p:nvSpPr>
        <p:spPr>
          <a:xfrm>
            <a:off x="4790548" y="3542479"/>
            <a:ext cx="811981" cy="15745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Result data table 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8BF0C4C6-F6BB-EC45-496F-BD8292C4A7A5}"/>
              </a:ext>
            </a:extLst>
          </p:cNvPr>
          <p:cNvSpPr/>
          <p:nvPr/>
        </p:nvSpPr>
        <p:spPr>
          <a:xfrm>
            <a:off x="4053831" y="5173120"/>
            <a:ext cx="569975" cy="186319"/>
          </a:xfrm>
          <a:prstGeom prst="wedgeRoundRectCallout">
            <a:avLst>
              <a:gd name="adj1" fmla="val -73803"/>
              <a:gd name="adj2" fmla="val -127537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BFE9DF-8D25-442B-4597-A400E6CE43A9}"/>
              </a:ext>
            </a:extLst>
          </p:cNvPr>
          <p:cNvSpPr txBox="1"/>
          <p:nvPr/>
        </p:nvSpPr>
        <p:spPr>
          <a:xfrm>
            <a:off x="4094927" y="5201989"/>
            <a:ext cx="569975" cy="15745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Result plot</a:t>
            </a:r>
          </a:p>
        </p:txBody>
      </p:sp>
    </p:spTree>
    <p:extLst>
      <p:ext uri="{BB962C8B-B14F-4D97-AF65-F5344CB8AC3E}">
        <p14:creationId xmlns:p14="http://schemas.microsoft.com/office/powerpoint/2010/main" val="4251126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EB1EB72-07AF-6E3B-C775-2AD99B3FD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2" y="833548"/>
            <a:ext cx="9019424" cy="52660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3D323A-54AF-71D4-513B-05CEDB874E65}"/>
              </a:ext>
            </a:extLst>
          </p:cNvPr>
          <p:cNvSpPr/>
          <p:nvPr/>
        </p:nvSpPr>
        <p:spPr>
          <a:xfrm>
            <a:off x="72462" y="1897380"/>
            <a:ext cx="1197538" cy="61595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9BD5C856-A82B-AF14-6173-93BF6E8935E0}"/>
              </a:ext>
            </a:extLst>
          </p:cNvPr>
          <p:cNvSpPr/>
          <p:nvPr/>
        </p:nvSpPr>
        <p:spPr>
          <a:xfrm>
            <a:off x="2028588" y="878050"/>
            <a:ext cx="808416" cy="182400"/>
          </a:xfrm>
          <a:prstGeom prst="wedgeRoundRectCallout">
            <a:avLst>
              <a:gd name="adj1" fmla="val -59370"/>
              <a:gd name="adj2" fmla="val 92095"/>
              <a:gd name="adj3" fmla="val 16667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80F68C-E21D-244C-1B00-5A35A1145524}"/>
              </a:ext>
            </a:extLst>
          </p:cNvPr>
          <p:cNvSpPr txBox="1"/>
          <p:nvPr/>
        </p:nvSpPr>
        <p:spPr>
          <a:xfrm>
            <a:off x="2102193" y="904541"/>
            <a:ext cx="734810" cy="131232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62500" lnSpcReduction="20000"/>
          </a:bodyPr>
          <a:lstStyle/>
          <a:p>
            <a:r>
              <a:rPr lang="en-US" sz="800" dirty="0"/>
              <a:t>1.Select group(s) of cells for plotting.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E17BB521-92E9-E5AA-DB18-E1DC557DF5D9}"/>
              </a:ext>
            </a:extLst>
          </p:cNvPr>
          <p:cNvSpPr/>
          <p:nvPr/>
        </p:nvSpPr>
        <p:spPr>
          <a:xfrm>
            <a:off x="2225972" y="1289318"/>
            <a:ext cx="1222062" cy="102824"/>
          </a:xfrm>
          <a:prstGeom prst="wedgeRoundRectCallout">
            <a:avLst>
              <a:gd name="adj1" fmla="val -69445"/>
              <a:gd name="adj2" fmla="val -14620"/>
              <a:gd name="adj3" fmla="val 16667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1F9F67-71E2-ADAB-4819-19740271D3AF}"/>
              </a:ext>
            </a:extLst>
          </p:cNvPr>
          <p:cNvSpPr txBox="1"/>
          <p:nvPr/>
        </p:nvSpPr>
        <p:spPr>
          <a:xfrm>
            <a:off x="2278059" y="1322368"/>
            <a:ext cx="1136924" cy="69773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62500" lnSpcReduction="20000"/>
          </a:bodyPr>
          <a:lstStyle/>
          <a:p>
            <a:r>
              <a:rPr lang="en-US" sz="800" dirty="0"/>
              <a:t>2. Top DEGs to be listed in the result table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855EBAA2-4445-85CF-36DB-F40D91310460}"/>
              </a:ext>
            </a:extLst>
          </p:cNvPr>
          <p:cNvSpPr/>
          <p:nvPr/>
        </p:nvSpPr>
        <p:spPr>
          <a:xfrm>
            <a:off x="637633" y="1242683"/>
            <a:ext cx="545143" cy="174697"/>
          </a:xfrm>
          <a:prstGeom prst="wedgeRoundRectCallout">
            <a:avLst>
              <a:gd name="adj1" fmla="val 64580"/>
              <a:gd name="adj2" fmla="val 39252"/>
              <a:gd name="adj3" fmla="val 16667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E19C2C-C194-E247-DEAF-A39B870C95C9}"/>
              </a:ext>
            </a:extLst>
          </p:cNvPr>
          <p:cNvSpPr txBox="1"/>
          <p:nvPr/>
        </p:nvSpPr>
        <p:spPr>
          <a:xfrm>
            <a:off x="670685" y="1275735"/>
            <a:ext cx="512092" cy="141646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62500" lnSpcReduction="20000"/>
          </a:bodyPr>
          <a:lstStyle/>
          <a:p>
            <a:r>
              <a:rPr lang="en-US" sz="800" dirty="0"/>
              <a:t>3. Select statistical method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B627A144-F033-D848-237B-0270764C4531}"/>
              </a:ext>
            </a:extLst>
          </p:cNvPr>
          <p:cNvSpPr/>
          <p:nvPr/>
        </p:nvSpPr>
        <p:spPr>
          <a:xfrm>
            <a:off x="3612366" y="1637603"/>
            <a:ext cx="845479" cy="180425"/>
          </a:xfrm>
          <a:prstGeom prst="wedgeRoundRectCallout">
            <a:avLst>
              <a:gd name="adj1" fmla="val -73484"/>
              <a:gd name="adj2" fmla="val -56118"/>
              <a:gd name="adj3" fmla="val 16667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83FFF-FBBD-7A95-09DB-3243552F814D}"/>
              </a:ext>
            </a:extLst>
          </p:cNvPr>
          <p:cNvSpPr txBox="1"/>
          <p:nvPr/>
        </p:nvSpPr>
        <p:spPr>
          <a:xfrm>
            <a:off x="3632367" y="1675035"/>
            <a:ext cx="805476" cy="142994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62500" lnSpcReduction="20000"/>
          </a:bodyPr>
          <a:lstStyle/>
          <a:p>
            <a:r>
              <a:rPr lang="en-US" sz="800" dirty="0"/>
              <a:t>4. Select gene(s) to be labeled in static volcano plot.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F3A02B-A2BB-3736-4917-47B728B7ED00}"/>
              </a:ext>
            </a:extLst>
          </p:cNvPr>
          <p:cNvCxnSpPr>
            <a:cxnSpLocks/>
          </p:cNvCxnSpPr>
          <p:nvPr/>
        </p:nvCxnSpPr>
        <p:spPr>
          <a:xfrm>
            <a:off x="4110644" y="1897380"/>
            <a:ext cx="80356" cy="69659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11C8D66E-9DB4-3364-F09B-3F7C92AD75B7}"/>
              </a:ext>
            </a:extLst>
          </p:cNvPr>
          <p:cNvSpPr/>
          <p:nvPr/>
        </p:nvSpPr>
        <p:spPr>
          <a:xfrm>
            <a:off x="2773306" y="3117993"/>
            <a:ext cx="427093" cy="179446"/>
          </a:xfrm>
          <a:prstGeom prst="wedgeRoundRectCallout">
            <a:avLst>
              <a:gd name="adj1" fmla="val -70483"/>
              <a:gd name="adj2" fmla="val 46839"/>
              <a:gd name="adj3" fmla="val 16667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45D063-0DC3-1EE9-762E-6A2AA6ABDDAB}"/>
              </a:ext>
            </a:extLst>
          </p:cNvPr>
          <p:cNvSpPr txBox="1"/>
          <p:nvPr/>
        </p:nvSpPr>
        <p:spPr>
          <a:xfrm>
            <a:off x="2820404" y="3154658"/>
            <a:ext cx="379995" cy="147446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62500" lnSpcReduction="20000"/>
          </a:bodyPr>
          <a:lstStyle/>
          <a:p>
            <a:r>
              <a:rPr lang="en-US" sz="800" dirty="0"/>
              <a:t>Interactive volcano plot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4B1E9560-CEBF-57DD-72C2-742C9827691F}"/>
              </a:ext>
            </a:extLst>
          </p:cNvPr>
          <p:cNvSpPr/>
          <p:nvPr/>
        </p:nvSpPr>
        <p:spPr>
          <a:xfrm>
            <a:off x="2697106" y="2710719"/>
            <a:ext cx="603643" cy="179445"/>
          </a:xfrm>
          <a:prstGeom prst="wedgeRoundRectCallout">
            <a:avLst>
              <a:gd name="adj1" fmla="val 65332"/>
              <a:gd name="adj2" fmla="val 40917"/>
              <a:gd name="adj3" fmla="val 16667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6C5CFD-954E-6E39-8D70-CB18DC4298C1}"/>
              </a:ext>
            </a:extLst>
          </p:cNvPr>
          <p:cNvSpPr txBox="1"/>
          <p:nvPr/>
        </p:nvSpPr>
        <p:spPr>
          <a:xfrm>
            <a:off x="2721954" y="2747385"/>
            <a:ext cx="551471" cy="14277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62500" lnSpcReduction="20000"/>
          </a:bodyPr>
          <a:lstStyle/>
          <a:p>
            <a:r>
              <a:rPr lang="en-US" sz="800" dirty="0"/>
              <a:t>Static volcano plot with selected genes 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7E42A229-680E-9D8D-2BB2-574A29E4909E}"/>
              </a:ext>
            </a:extLst>
          </p:cNvPr>
          <p:cNvSpPr/>
          <p:nvPr/>
        </p:nvSpPr>
        <p:spPr>
          <a:xfrm>
            <a:off x="3273425" y="4070493"/>
            <a:ext cx="551471" cy="104632"/>
          </a:xfrm>
          <a:prstGeom prst="wedgeRoundRectCallout">
            <a:avLst>
              <a:gd name="adj1" fmla="val -47202"/>
              <a:gd name="adj2" fmla="val 122701"/>
              <a:gd name="adj3" fmla="val 16667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0C8F66-6C4D-1909-0CFD-F2EF1655B65D}"/>
              </a:ext>
            </a:extLst>
          </p:cNvPr>
          <p:cNvSpPr txBox="1"/>
          <p:nvPr/>
        </p:nvSpPr>
        <p:spPr>
          <a:xfrm>
            <a:off x="3320524" y="4097633"/>
            <a:ext cx="484770" cy="67967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62500" lnSpcReduction="20000"/>
          </a:bodyPr>
          <a:lstStyle/>
          <a:p>
            <a:r>
              <a:rPr lang="en-US" sz="800" dirty="0"/>
              <a:t>Result data table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5F5418-D015-247D-95E3-00C04ADF71EA}"/>
              </a:ext>
            </a:extLst>
          </p:cNvPr>
          <p:cNvSpPr/>
          <p:nvPr/>
        </p:nvSpPr>
        <p:spPr>
          <a:xfrm>
            <a:off x="1270000" y="1958975"/>
            <a:ext cx="1503306" cy="379376"/>
          </a:xfrm>
          <a:prstGeom prst="rect">
            <a:avLst/>
          </a:prstGeom>
          <a:solidFill>
            <a:schemeClr val="tx2">
              <a:lumMod val="50000"/>
              <a:lumOff val="50000"/>
              <a:alpha val="2442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DE48884-E3DC-3502-0A27-320F90AD36C1}"/>
              </a:ext>
            </a:extLst>
          </p:cNvPr>
          <p:cNvSpPr/>
          <p:nvPr/>
        </p:nvSpPr>
        <p:spPr>
          <a:xfrm>
            <a:off x="5092699" y="833548"/>
            <a:ext cx="100051" cy="70993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EB6C44A-0807-CE13-710C-E7B3144A4439}"/>
              </a:ext>
            </a:extLst>
          </p:cNvPr>
          <p:cNvSpPr/>
          <p:nvPr/>
        </p:nvSpPr>
        <p:spPr>
          <a:xfrm>
            <a:off x="1313411" y="904541"/>
            <a:ext cx="99753" cy="84674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ounded Rectangular Callout 29">
            <a:extLst>
              <a:ext uri="{FF2B5EF4-FFF2-40B4-BE49-F238E27FC236}">
                <a16:creationId xmlns:a16="http://schemas.microsoft.com/office/drawing/2014/main" id="{4CD20DED-B5B7-7BF4-7030-50D2A9EA8365}"/>
              </a:ext>
            </a:extLst>
          </p:cNvPr>
          <p:cNvSpPr/>
          <p:nvPr/>
        </p:nvSpPr>
        <p:spPr>
          <a:xfrm>
            <a:off x="2954835" y="2062163"/>
            <a:ext cx="657531" cy="331901"/>
          </a:xfrm>
          <a:prstGeom prst="wedgeRoundRectCallout">
            <a:avLst>
              <a:gd name="adj1" fmla="val -82528"/>
              <a:gd name="adj2" fmla="val -43001"/>
              <a:gd name="adj3" fmla="val 16667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48ED64-7B13-388A-01B1-827DBA87ACAD}"/>
              </a:ext>
            </a:extLst>
          </p:cNvPr>
          <p:cNvSpPr txBox="1"/>
          <p:nvPr/>
        </p:nvSpPr>
        <p:spPr>
          <a:xfrm>
            <a:off x="3010401" y="2106849"/>
            <a:ext cx="601965" cy="27434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62500" lnSpcReduction="20000"/>
          </a:bodyPr>
          <a:lstStyle/>
          <a:p>
            <a:r>
              <a:rPr lang="en-US" sz="800" dirty="0"/>
              <a:t>GSEA analysis preference setup. Results are shown in the second tab.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F1F1DCB-E239-6879-309C-BD090AFAA406}"/>
              </a:ext>
            </a:extLst>
          </p:cNvPr>
          <p:cNvCxnSpPr>
            <a:cxnSpLocks/>
          </p:cNvCxnSpPr>
          <p:nvPr/>
        </p:nvCxnSpPr>
        <p:spPr>
          <a:xfrm flipV="1">
            <a:off x="3731525" y="1796476"/>
            <a:ext cx="1361174" cy="39091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ounded Rectangular Callout 34">
            <a:extLst>
              <a:ext uri="{FF2B5EF4-FFF2-40B4-BE49-F238E27FC236}">
                <a16:creationId xmlns:a16="http://schemas.microsoft.com/office/drawing/2014/main" id="{CB3F7874-E5B7-0511-E29E-920E9C17F3A0}"/>
              </a:ext>
            </a:extLst>
          </p:cNvPr>
          <p:cNvSpPr/>
          <p:nvPr/>
        </p:nvSpPr>
        <p:spPr>
          <a:xfrm>
            <a:off x="7115412" y="950342"/>
            <a:ext cx="546221" cy="111165"/>
          </a:xfrm>
          <a:prstGeom prst="wedgeRoundRectCallout">
            <a:avLst>
              <a:gd name="adj1" fmla="val -37720"/>
              <a:gd name="adj2" fmla="val 112133"/>
              <a:gd name="adj3" fmla="val 16667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64FDB2-6927-D6AC-1467-A4D0CF167253}"/>
              </a:ext>
            </a:extLst>
          </p:cNvPr>
          <p:cNvSpPr txBox="1"/>
          <p:nvPr/>
        </p:nvSpPr>
        <p:spPr>
          <a:xfrm>
            <a:off x="7157902" y="987774"/>
            <a:ext cx="503731" cy="73733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62500" lnSpcReduction="20000"/>
          </a:bodyPr>
          <a:lstStyle/>
          <a:p>
            <a:r>
              <a:rPr lang="en-US" sz="800" dirty="0"/>
              <a:t>GSEA result table</a:t>
            </a:r>
          </a:p>
        </p:txBody>
      </p:sp>
      <p:sp>
        <p:nvSpPr>
          <p:cNvPr id="37" name="Rounded Rectangular Callout 36">
            <a:extLst>
              <a:ext uri="{FF2B5EF4-FFF2-40B4-BE49-F238E27FC236}">
                <a16:creationId xmlns:a16="http://schemas.microsoft.com/office/drawing/2014/main" id="{75DF9B31-A101-70D8-407F-369F12910D74}"/>
              </a:ext>
            </a:extLst>
          </p:cNvPr>
          <p:cNvSpPr/>
          <p:nvPr/>
        </p:nvSpPr>
        <p:spPr>
          <a:xfrm>
            <a:off x="5087977" y="2579725"/>
            <a:ext cx="599894" cy="261988"/>
          </a:xfrm>
          <a:prstGeom prst="wedgeRoundRectCallout">
            <a:avLst>
              <a:gd name="adj1" fmla="val 74538"/>
              <a:gd name="adj2" fmla="val -1938"/>
              <a:gd name="adj3" fmla="val 16667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F32C93F-345B-DF80-97F4-13B05AE302D4}"/>
              </a:ext>
            </a:extLst>
          </p:cNvPr>
          <p:cNvSpPr txBox="1"/>
          <p:nvPr/>
        </p:nvSpPr>
        <p:spPr>
          <a:xfrm>
            <a:off x="5130467" y="2617158"/>
            <a:ext cx="557404" cy="190526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62500" lnSpcReduction="20000"/>
          </a:bodyPr>
          <a:lstStyle/>
          <a:p>
            <a:r>
              <a:rPr lang="en-US" sz="800" dirty="0"/>
              <a:t>Enrichment plot of the selected top enriched gene sets</a:t>
            </a:r>
          </a:p>
        </p:txBody>
      </p:sp>
    </p:spTree>
    <p:extLst>
      <p:ext uri="{BB962C8B-B14F-4D97-AF65-F5344CB8AC3E}">
        <p14:creationId xmlns:p14="http://schemas.microsoft.com/office/powerpoint/2010/main" val="3146243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AA0F97-73A5-F6EC-69AF-ED842FDE1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151666"/>
            <a:ext cx="9046432" cy="38221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D9B9956-A5B1-B754-83A3-AC708239E7E7}"/>
              </a:ext>
            </a:extLst>
          </p:cNvPr>
          <p:cNvSpPr/>
          <p:nvPr/>
        </p:nvSpPr>
        <p:spPr>
          <a:xfrm>
            <a:off x="76200" y="2271453"/>
            <a:ext cx="639618" cy="6073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F1CAF-9040-95C7-F09F-F885D6A0AA89}"/>
              </a:ext>
            </a:extLst>
          </p:cNvPr>
          <p:cNvSpPr/>
          <p:nvPr/>
        </p:nvSpPr>
        <p:spPr>
          <a:xfrm>
            <a:off x="755073" y="1232362"/>
            <a:ext cx="168563" cy="6073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C6A9E0-D300-17AE-C6AF-1E665F40E78E}"/>
              </a:ext>
            </a:extLst>
          </p:cNvPr>
          <p:cNvSpPr/>
          <p:nvPr/>
        </p:nvSpPr>
        <p:spPr>
          <a:xfrm>
            <a:off x="4138755" y="1242349"/>
            <a:ext cx="155448" cy="60729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67A68D-37E4-3109-A37E-3B754ABE427A}"/>
              </a:ext>
            </a:extLst>
          </p:cNvPr>
          <p:cNvSpPr/>
          <p:nvPr/>
        </p:nvSpPr>
        <p:spPr>
          <a:xfrm>
            <a:off x="6922077" y="1238711"/>
            <a:ext cx="101023" cy="64367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77C2C92-CF61-BE6D-0CFB-1EBC0A138BD2}"/>
              </a:ext>
            </a:extLst>
          </p:cNvPr>
          <p:cNvGrpSpPr/>
          <p:nvPr/>
        </p:nvGrpSpPr>
        <p:grpSpPr>
          <a:xfrm>
            <a:off x="1635015" y="1293092"/>
            <a:ext cx="808416" cy="170355"/>
            <a:chOff x="1629665" y="1200985"/>
            <a:chExt cx="808416" cy="170355"/>
          </a:xfrm>
        </p:grpSpPr>
        <p:sp>
          <p:nvSpPr>
            <p:cNvPr id="8" name="Rounded Rectangular Callout 7">
              <a:extLst>
                <a:ext uri="{FF2B5EF4-FFF2-40B4-BE49-F238E27FC236}">
                  <a16:creationId xmlns:a16="http://schemas.microsoft.com/office/drawing/2014/main" id="{5CC4E785-4C95-C298-4630-84CE777590DC}"/>
                </a:ext>
              </a:extLst>
            </p:cNvPr>
            <p:cNvSpPr/>
            <p:nvPr/>
          </p:nvSpPr>
          <p:spPr>
            <a:xfrm>
              <a:off x="1629665" y="1200985"/>
              <a:ext cx="808416" cy="131233"/>
            </a:xfrm>
            <a:prstGeom prst="wedgeRoundRectCallout">
              <a:avLst>
                <a:gd name="adj1" fmla="val -59370"/>
                <a:gd name="adj2" fmla="val 92095"/>
                <a:gd name="adj3" fmla="val 16667"/>
              </a:avLst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DB72FD-DCF3-AE2A-2F93-033FD016C521}"/>
                </a:ext>
              </a:extLst>
            </p:cNvPr>
            <p:cNvSpPr txBox="1"/>
            <p:nvPr/>
          </p:nvSpPr>
          <p:spPr>
            <a:xfrm>
              <a:off x="1680841" y="1240108"/>
              <a:ext cx="734812" cy="1312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 fontScale="77500" lnSpcReduction="20000"/>
            </a:bodyPr>
            <a:lstStyle/>
            <a:p>
              <a:r>
                <a:rPr lang="en-US" sz="800" dirty="0"/>
                <a:t>Choose a comparison</a:t>
              </a:r>
            </a:p>
          </p:txBody>
        </p:sp>
      </p:grp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BDE5BE5A-4A6B-D657-3A1E-7037744E9852}"/>
              </a:ext>
            </a:extLst>
          </p:cNvPr>
          <p:cNvSpPr/>
          <p:nvPr/>
        </p:nvSpPr>
        <p:spPr>
          <a:xfrm>
            <a:off x="112527" y="1763817"/>
            <a:ext cx="566963" cy="378518"/>
          </a:xfrm>
          <a:prstGeom prst="wedgeRoundRectCallout">
            <a:avLst>
              <a:gd name="adj1" fmla="val -35839"/>
              <a:gd name="adj2" fmla="val 76177"/>
              <a:gd name="adj3" fmla="val 16667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2D27C9-E979-FEEC-CF0E-225B21F56DAA}"/>
              </a:ext>
            </a:extLst>
          </p:cNvPr>
          <p:cNvSpPr txBox="1"/>
          <p:nvPr/>
        </p:nvSpPr>
        <p:spPr>
          <a:xfrm>
            <a:off x="167816" y="1802094"/>
            <a:ext cx="511674" cy="306217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77500" lnSpcReduction="20000"/>
          </a:bodyPr>
          <a:lstStyle/>
          <a:p>
            <a:r>
              <a:rPr lang="en-US" sz="800" dirty="0"/>
              <a:t>DEG analysis for pre-defined annotated groups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79ABBE-4449-40DF-294E-71D66AA89C23}"/>
              </a:ext>
            </a:extLst>
          </p:cNvPr>
          <p:cNvCxnSpPr>
            <a:cxnSpLocks/>
          </p:cNvCxnSpPr>
          <p:nvPr/>
        </p:nvCxnSpPr>
        <p:spPr>
          <a:xfrm flipV="1">
            <a:off x="451466" y="1501317"/>
            <a:ext cx="303607" cy="22847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656C747-5B69-7A93-D392-D494EE208F1F}"/>
              </a:ext>
            </a:extLst>
          </p:cNvPr>
          <p:cNvGrpSpPr/>
          <p:nvPr/>
        </p:nvGrpSpPr>
        <p:grpSpPr>
          <a:xfrm>
            <a:off x="5240871" y="1330962"/>
            <a:ext cx="613442" cy="131233"/>
            <a:chOff x="1629666" y="1200985"/>
            <a:chExt cx="613442" cy="131233"/>
          </a:xfrm>
        </p:grpSpPr>
        <p:sp>
          <p:nvSpPr>
            <p:cNvPr id="17" name="Rounded Rectangular Callout 16">
              <a:extLst>
                <a:ext uri="{FF2B5EF4-FFF2-40B4-BE49-F238E27FC236}">
                  <a16:creationId xmlns:a16="http://schemas.microsoft.com/office/drawing/2014/main" id="{CA8AB292-79BD-86C7-18C9-EBF085ED2F64}"/>
                </a:ext>
              </a:extLst>
            </p:cNvPr>
            <p:cNvSpPr/>
            <p:nvPr/>
          </p:nvSpPr>
          <p:spPr>
            <a:xfrm>
              <a:off x="1629666" y="1200985"/>
              <a:ext cx="512230" cy="131233"/>
            </a:xfrm>
            <a:prstGeom prst="wedgeRoundRectCallout">
              <a:avLst>
                <a:gd name="adj1" fmla="val -59370"/>
                <a:gd name="adj2" fmla="val 92095"/>
                <a:gd name="adj3" fmla="val 16667"/>
              </a:avLst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636E39-579C-1EED-2B1B-7AEFBBE0B32D}"/>
                </a:ext>
              </a:extLst>
            </p:cNvPr>
            <p:cNvSpPr txBox="1"/>
            <p:nvPr/>
          </p:nvSpPr>
          <p:spPr>
            <a:xfrm>
              <a:off x="1689346" y="1221126"/>
              <a:ext cx="553762" cy="90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600" dirty="0"/>
                <a:t>Select genes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AC34360-BCB2-BFF8-19AE-69F839378AC2}"/>
              </a:ext>
            </a:extLst>
          </p:cNvPr>
          <p:cNvGrpSpPr/>
          <p:nvPr/>
        </p:nvGrpSpPr>
        <p:grpSpPr>
          <a:xfrm>
            <a:off x="4866822" y="2725246"/>
            <a:ext cx="748096" cy="132786"/>
            <a:chOff x="5406029" y="2631679"/>
            <a:chExt cx="748096" cy="132786"/>
          </a:xfrm>
        </p:grpSpPr>
        <p:sp>
          <p:nvSpPr>
            <p:cNvPr id="20" name="Rounded Rectangular Callout 19">
              <a:extLst>
                <a:ext uri="{FF2B5EF4-FFF2-40B4-BE49-F238E27FC236}">
                  <a16:creationId xmlns:a16="http://schemas.microsoft.com/office/drawing/2014/main" id="{B83E8F27-5F62-9AFC-C22C-3DAD119B64BD}"/>
                </a:ext>
              </a:extLst>
            </p:cNvPr>
            <p:cNvSpPr/>
            <p:nvPr/>
          </p:nvSpPr>
          <p:spPr>
            <a:xfrm>
              <a:off x="5406029" y="2631679"/>
              <a:ext cx="748096" cy="131234"/>
            </a:xfrm>
            <a:prstGeom prst="wedgeRoundRectCallout">
              <a:avLst>
                <a:gd name="adj1" fmla="val -57311"/>
                <a:gd name="adj2" fmla="val -98690"/>
                <a:gd name="adj3" fmla="val 16667"/>
              </a:avLst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8C9CD5-0E2D-171E-E783-645C051C7CC7}"/>
                </a:ext>
              </a:extLst>
            </p:cNvPr>
            <p:cNvSpPr txBox="1"/>
            <p:nvPr/>
          </p:nvSpPr>
          <p:spPr>
            <a:xfrm>
              <a:off x="5465710" y="2673515"/>
              <a:ext cx="688415" cy="90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 fontScale="77500" lnSpcReduction="20000"/>
            </a:bodyPr>
            <a:lstStyle/>
            <a:p>
              <a:r>
                <a:rPr lang="en-US" sz="800" dirty="0"/>
                <a:t>Select Comparisons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185B0FD-1B3C-5B28-0209-C3EB1A18859F}"/>
              </a:ext>
            </a:extLst>
          </p:cNvPr>
          <p:cNvGrpSpPr/>
          <p:nvPr/>
        </p:nvGrpSpPr>
        <p:grpSpPr>
          <a:xfrm>
            <a:off x="4482045" y="4502787"/>
            <a:ext cx="818506" cy="131233"/>
            <a:chOff x="1629665" y="1200985"/>
            <a:chExt cx="818506" cy="131233"/>
          </a:xfrm>
        </p:grpSpPr>
        <p:sp>
          <p:nvSpPr>
            <p:cNvPr id="24" name="Rounded Rectangular Callout 23">
              <a:extLst>
                <a:ext uri="{FF2B5EF4-FFF2-40B4-BE49-F238E27FC236}">
                  <a16:creationId xmlns:a16="http://schemas.microsoft.com/office/drawing/2014/main" id="{159940EC-5E87-7114-D77C-210B5547BFA8}"/>
                </a:ext>
              </a:extLst>
            </p:cNvPr>
            <p:cNvSpPr/>
            <p:nvPr/>
          </p:nvSpPr>
          <p:spPr>
            <a:xfrm>
              <a:off x="1629665" y="1200985"/>
              <a:ext cx="818506" cy="131233"/>
            </a:xfrm>
            <a:prstGeom prst="wedgeRoundRectCallout">
              <a:avLst>
                <a:gd name="adj1" fmla="val -59370"/>
                <a:gd name="adj2" fmla="val 92095"/>
                <a:gd name="adj3" fmla="val 16667"/>
              </a:avLst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038E10-7488-F89F-605D-5A439E4B0288}"/>
                </a:ext>
              </a:extLst>
            </p:cNvPr>
            <p:cNvSpPr txBox="1"/>
            <p:nvPr/>
          </p:nvSpPr>
          <p:spPr>
            <a:xfrm>
              <a:off x="1689346" y="1237281"/>
              <a:ext cx="758825" cy="92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 fontScale="62500" lnSpcReduction="20000"/>
            </a:bodyPr>
            <a:lstStyle/>
            <a:p>
              <a:r>
                <a:rPr lang="en-US" sz="800" dirty="0"/>
                <a:t>Significantly up-regulated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B089CD-A1CF-0A4A-3B3E-C02A6531CD4B}"/>
              </a:ext>
            </a:extLst>
          </p:cNvPr>
          <p:cNvGrpSpPr/>
          <p:nvPr/>
        </p:nvGrpSpPr>
        <p:grpSpPr>
          <a:xfrm>
            <a:off x="8009470" y="1330962"/>
            <a:ext cx="744006" cy="223481"/>
            <a:chOff x="1629665" y="1135369"/>
            <a:chExt cx="744006" cy="223481"/>
          </a:xfrm>
        </p:grpSpPr>
        <p:sp>
          <p:nvSpPr>
            <p:cNvPr id="27" name="Rounded Rectangular Callout 26">
              <a:extLst>
                <a:ext uri="{FF2B5EF4-FFF2-40B4-BE49-F238E27FC236}">
                  <a16:creationId xmlns:a16="http://schemas.microsoft.com/office/drawing/2014/main" id="{B2AC55A3-CE57-E8C7-BB4E-7D90EC2F7DB1}"/>
                </a:ext>
              </a:extLst>
            </p:cNvPr>
            <p:cNvSpPr/>
            <p:nvPr/>
          </p:nvSpPr>
          <p:spPr>
            <a:xfrm>
              <a:off x="1629665" y="1135369"/>
              <a:ext cx="731305" cy="196849"/>
            </a:xfrm>
            <a:prstGeom prst="wedgeRoundRectCallout">
              <a:avLst>
                <a:gd name="adj1" fmla="val -59370"/>
                <a:gd name="adj2" fmla="val 92095"/>
                <a:gd name="adj3" fmla="val 16667"/>
              </a:avLst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A13C9F-6458-D1F3-7A72-DC5BFDCA77DC}"/>
                </a:ext>
              </a:extLst>
            </p:cNvPr>
            <p:cNvSpPr txBox="1"/>
            <p:nvPr/>
          </p:nvSpPr>
          <p:spPr>
            <a:xfrm>
              <a:off x="1664793" y="1174353"/>
              <a:ext cx="708878" cy="1844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 fontScale="62500" lnSpcReduction="20000"/>
            </a:bodyPr>
            <a:lstStyle/>
            <a:p>
              <a:r>
                <a:rPr lang="en-US" sz="800" dirty="0"/>
                <a:t>GSEA results of pre-computed DEG analysis.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9451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6B46A0-84F0-3C75-82D5-21A2C46D5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661" y="377651"/>
            <a:ext cx="6407908" cy="59593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9824D21-FAFE-3A13-0A85-2EFD28CDB1C9}"/>
              </a:ext>
            </a:extLst>
          </p:cNvPr>
          <p:cNvSpPr/>
          <p:nvPr/>
        </p:nvSpPr>
        <p:spPr>
          <a:xfrm>
            <a:off x="1204661" y="2436696"/>
            <a:ext cx="1248340" cy="1258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6ACE1D8E-79D6-BC74-5E77-FEE7186CB57D}"/>
              </a:ext>
            </a:extLst>
          </p:cNvPr>
          <p:cNvSpPr/>
          <p:nvPr/>
        </p:nvSpPr>
        <p:spPr>
          <a:xfrm>
            <a:off x="4572000" y="580698"/>
            <a:ext cx="1683067" cy="177528"/>
          </a:xfrm>
          <a:prstGeom prst="wedgeRoundRectCallout">
            <a:avLst>
              <a:gd name="adj1" fmla="val -57908"/>
              <a:gd name="adj2" fmla="val 57221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2ADD4-A1AF-E18D-7F58-49EDECEB72AB}"/>
              </a:ext>
            </a:extLst>
          </p:cNvPr>
          <p:cNvSpPr txBox="1"/>
          <p:nvPr/>
        </p:nvSpPr>
        <p:spPr>
          <a:xfrm>
            <a:off x="4618610" y="618067"/>
            <a:ext cx="1483143" cy="177528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r>
              <a:rPr lang="en-US" sz="800" dirty="0"/>
              <a:t>1.Select group(s) of cells for plotting.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7CEB1B44-2CCD-1454-C6F1-B2741A133A75}"/>
              </a:ext>
            </a:extLst>
          </p:cNvPr>
          <p:cNvSpPr/>
          <p:nvPr/>
        </p:nvSpPr>
        <p:spPr>
          <a:xfrm>
            <a:off x="4089248" y="872509"/>
            <a:ext cx="2165819" cy="177528"/>
          </a:xfrm>
          <a:prstGeom prst="wedgeRoundRectCallout">
            <a:avLst>
              <a:gd name="adj1" fmla="val -65391"/>
              <a:gd name="adj2" fmla="val 7872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307F73-5DE6-4ABE-AD09-A4EFA1C38AF8}"/>
              </a:ext>
            </a:extLst>
          </p:cNvPr>
          <p:cNvSpPr txBox="1"/>
          <p:nvPr/>
        </p:nvSpPr>
        <p:spPr>
          <a:xfrm>
            <a:off x="4135858" y="909878"/>
            <a:ext cx="2119209" cy="177528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2.Select annotation categories for marker gene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9EF79F8E-9EF1-C0E0-9B90-5EDA03A1169A}"/>
              </a:ext>
            </a:extLst>
          </p:cNvPr>
          <p:cNvSpPr/>
          <p:nvPr/>
        </p:nvSpPr>
        <p:spPr>
          <a:xfrm>
            <a:off x="4313740" y="1305226"/>
            <a:ext cx="2059683" cy="177528"/>
          </a:xfrm>
          <a:prstGeom prst="wedgeRoundRectCallout">
            <a:avLst>
              <a:gd name="adj1" fmla="val -82329"/>
              <a:gd name="adj2" fmla="val -121668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5DBFC3-8FD1-20A3-1BB4-F47500A87327}"/>
              </a:ext>
            </a:extLst>
          </p:cNvPr>
          <p:cNvSpPr txBox="1"/>
          <p:nvPr/>
        </p:nvSpPr>
        <p:spPr>
          <a:xfrm>
            <a:off x="4360350" y="1342594"/>
            <a:ext cx="2013073" cy="138645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3. Select algorithm for detecting marker gene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FA246756-A3D8-528E-18AB-21FE6E8233C8}"/>
              </a:ext>
            </a:extLst>
          </p:cNvPr>
          <p:cNvSpPr/>
          <p:nvPr/>
        </p:nvSpPr>
        <p:spPr>
          <a:xfrm>
            <a:off x="6557763" y="2436696"/>
            <a:ext cx="803910" cy="345275"/>
          </a:xfrm>
          <a:prstGeom prst="wedgeRoundRectCallout">
            <a:avLst>
              <a:gd name="adj1" fmla="val -75906"/>
              <a:gd name="adj2" fmla="val -28085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F3E364-B914-6436-0E2F-6385C61CCA69}"/>
              </a:ext>
            </a:extLst>
          </p:cNvPr>
          <p:cNvSpPr txBox="1"/>
          <p:nvPr/>
        </p:nvSpPr>
        <p:spPr>
          <a:xfrm>
            <a:off x="6683211" y="2485016"/>
            <a:ext cx="626514" cy="25271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Marker gene output table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537582A6-BCE6-27A6-01A0-DB1E2EAC0587}"/>
              </a:ext>
            </a:extLst>
          </p:cNvPr>
          <p:cNvSpPr/>
          <p:nvPr/>
        </p:nvSpPr>
        <p:spPr>
          <a:xfrm>
            <a:off x="1617995" y="4686193"/>
            <a:ext cx="835006" cy="531910"/>
          </a:xfrm>
          <a:prstGeom prst="wedgeRoundRectCallout">
            <a:avLst>
              <a:gd name="adj1" fmla="val 72249"/>
              <a:gd name="adj2" fmla="val -44666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887943-5A45-8723-E362-E8ACD75BA171}"/>
              </a:ext>
            </a:extLst>
          </p:cNvPr>
          <p:cNvSpPr txBox="1"/>
          <p:nvPr/>
        </p:nvSpPr>
        <p:spPr>
          <a:xfrm>
            <a:off x="1684743" y="4734513"/>
            <a:ext cx="685214" cy="423360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 lnSpcReduction="10000"/>
          </a:bodyPr>
          <a:lstStyle/>
          <a:p>
            <a:r>
              <a:rPr lang="en-US" sz="800" dirty="0"/>
              <a:t>Marker gene score plot by each annotation category</a:t>
            </a:r>
          </a:p>
        </p:txBody>
      </p:sp>
    </p:spTree>
    <p:extLst>
      <p:ext uri="{BB962C8B-B14F-4D97-AF65-F5344CB8AC3E}">
        <p14:creationId xmlns:p14="http://schemas.microsoft.com/office/powerpoint/2010/main" val="1633139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70EE82C-1EF4-9780-819D-8B890286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220725"/>
            <a:ext cx="8178799" cy="44165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44F4C8-1A96-054D-D931-46453428516A}"/>
              </a:ext>
            </a:extLst>
          </p:cNvPr>
          <p:cNvSpPr/>
          <p:nvPr/>
        </p:nvSpPr>
        <p:spPr>
          <a:xfrm>
            <a:off x="2340714" y="3753293"/>
            <a:ext cx="694882" cy="12227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80BE0E-F87E-A6B9-E7D6-BF79E4995B83}"/>
              </a:ext>
            </a:extLst>
          </p:cNvPr>
          <p:cNvSpPr/>
          <p:nvPr/>
        </p:nvSpPr>
        <p:spPr>
          <a:xfrm>
            <a:off x="3088537" y="3367862"/>
            <a:ext cx="1121956" cy="1674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495BE5-1D78-17E5-0834-00334CF30CAE}"/>
              </a:ext>
            </a:extLst>
          </p:cNvPr>
          <p:cNvSpPr/>
          <p:nvPr/>
        </p:nvSpPr>
        <p:spPr>
          <a:xfrm>
            <a:off x="3088537" y="1489443"/>
            <a:ext cx="1159170" cy="1674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7987472C-1121-8548-D3E2-9D60C91E4C05}"/>
              </a:ext>
            </a:extLst>
          </p:cNvPr>
          <p:cNvSpPr/>
          <p:nvPr/>
        </p:nvSpPr>
        <p:spPr>
          <a:xfrm>
            <a:off x="711942" y="2597981"/>
            <a:ext cx="1256721" cy="336606"/>
          </a:xfrm>
          <a:prstGeom prst="wedgeRoundRectCallout">
            <a:avLst>
              <a:gd name="adj1" fmla="val -46019"/>
              <a:gd name="adj2" fmla="val 92695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8FAB41-E829-0C76-EFB9-09C642FF5DBE}"/>
              </a:ext>
            </a:extLst>
          </p:cNvPr>
          <p:cNvSpPr txBox="1"/>
          <p:nvPr/>
        </p:nvSpPr>
        <p:spPr>
          <a:xfrm>
            <a:off x="770860" y="2635171"/>
            <a:ext cx="1116419" cy="256885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Select diagnosis and sex as a new combination.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471EA16-EDDC-8DC1-BCBD-75F3B6D9F53C}"/>
              </a:ext>
            </a:extLst>
          </p:cNvPr>
          <p:cNvSpPr/>
          <p:nvPr/>
        </p:nvSpPr>
        <p:spPr>
          <a:xfrm>
            <a:off x="4436139" y="1229924"/>
            <a:ext cx="1486063" cy="426983"/>
          </a:xfrm>
          <a:prstGeom prst="wedgeRoundRectCallout">
            <a:avLst>
              <a:gd name="adj1" fmla="val -37331"/>
              <a:gd name="adj2" fmla="val 70860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EF6761-4089-0BD8-E03E-43E3C89BEE13}"/>
              </a:ext>
            </a:extLst>
          </p:cNvPr>
          <p:cNvSpPr txBox="1"/>
          <p:nvPr/>
        </p:nvSpPr>
        <p:spPr>
          <a:xfrm>
            <a:off x="4520661" y="1267115"/>
            <a:ext cx="1317017" cy="389792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Uncheck all the annotations and only select diagnosis and sex as a new combination.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588E51A8-F453-4649-1242-7E6C543833A2}"/>
              </a:ext>
            </a:extLst>
          </p:cNvPr>
          <p:cNvSpPr/>
          <p:nvPr/>
        </p:nvSpPr>
        <p:spPr>
          <a:xfrm>
            <a:off x="3939954" y="2759241"/>
            <a:ext cx="1365694" cy="389792"/>
          </a:xfrm>
          <a:prstGeom prst="wedgeRoundRectCallout">
            <a:avLst>
              <a:gd name="adj1" fmla="val -62373"/>
              <a:gd name="adj2" fmla="val 29772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977098-D52B-1DD5-E951-13CCBA794273}"/>
              </a:ext>
            </a:extLst>
          </p:cNvPr>
          <p:cNvSpPr txBox="1"/>
          <p:nvPr/>
        </p:nvSpPr>
        <p:spPr>
          <a:xfrm>
            <a:off x="4024475" y="2796431"/>
            <a:ext cx="1243958" cy="324202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r>
              <a:rPr lang="en-US" sz="800" dirty="0"/>
              <a:t>New combination annotation is created and can be used in other tools.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3387CA-4A02-F59C-AE1F-A0E667FB2825}"/>
              </a:ext>
            </a:extLst>
          </p:cNvPr>
          <p:cNvCxnSpPr>
            <a:cxnSpLocks/>
          </p:cNvCxnSpPr>
          <p:nvPr/>
        </p:nvCxnSpPr>
        <p:spPr>
          <a:xfrm flipV="1">
            <a:off x="5390169" y="2461437"/>
            <a:ext cx="835194" cy="42698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DE71D6E-D2A2-597D-C7A5-B204E63C19B9}"/>
              </a:ext>
            </a:extLst>
          </p:cNvPr>
          <p:cNvSpPr/>
          <p:nvPr/>
        </p:nvSpPr>
        <p:spPr>
          <a:xfrm>
            <a:off x="6302284" y="2273004"/>
            <a:ext cx="694882" cy="12227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627D0917-4257-B517-A25E-F84ED353514B}"/>
              </a:ext>
            </a:extLst>
          </p:cNvPr>
          <p:cNvSpPr/>
          <p:nvPr/>
        </p:nvSpPr>
        <p:spPr>
          <a:xfrm>
            <a:off x="7671981" y="3716078"/>
            <a:ext cx="600149" cy="221864"/>
          </a:xfrm>
          <a:prstGeom prst="wedgeRoundRectCallout">
            <a:avLst>
              <a:gd name="adj1" fmla="val -56172"/>
              <a:gd name="adj2" fmla="val -85245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A1DEE8-CDDA-DB7A-6E1E-1417127B499A}"/>
              </a:ext>
            </a:extLst>
          </p:cNvPr>
          <p:cNvSpPr txBox="1"/>
          <p:nvPr/>
        </p:nvSpPr>
        <p:spPr>
          <a:xfrm>
            <a:off x="7756503" y="3753269"/>
            <a:ext cx="515627" cy="136828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Violin plot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9DCF60D3-C807-8C69-E4D9-E26EF7789486}"/>
              </a:ext>
            </a:extLst>
          </p:cNvPr>
          <p:cNvSpPr/>
          <p:nvPr/>
        </p:nvSpPr>
        <p:spPr>
          <a:xfrm>
            <a:off x="7319334" y="5059324"/>
            <a:ext cx="1223925" cy="416442"/>
          </a:xfrm>
          <a:prstGeom prst="wedgeRoundRectCallout">
            <a:avLst>
              <a:gd name="adj1" fmla="val -62019"/>
              <a:gd name="adj2" fmla="val -45670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3EAB55-4FA4-4705-C577-5943236BBF8E}"/>
              </a:ext>
            </a:extLst>
          </p:cNvPr>
          <p:cNvSpPr txBox="1"/>
          <p:nvPr/>
        </p:nvSpPr>
        <p:spPr>
          <a:xfrm>
            <a:off x="7403856" y="5096514"/>
            <a:ext cx="1091017" cy="379251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r>
              <a:rPr lang="en-US" sz="800" dirty="0"/>
              <a:t>New combination annotation and user-defined abbreviation is used.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912FC14F-098C-709F-B24A-0EDBC36551AE}"/>
              </a:ext>
            </a:extLst>
          </p:cNvPr>
          <p:cNvSpPr/>
          <p:nvPr/>
        </p:nvSpPr>
        <p:spPr>
          <a:xfrm>
            <a:off x="5066630" y="4489030"/>
            <a:ext cx="771048" cy="258617"/>
          </a:xfrm>
          <a:prstGeom prst="wedgeRoundRectCallout">
            <a:avLst>
              <a:gd name="adj1" fmla="val -51677"/>
              <a:gd name="adj2" fmla="val -177232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E1096B-5A93-9DD3-0C48-EACE67B9CC84}"/>
              </a:ext>
            </a:extLst>
          </p:cNvPr>
          <p:cNvSpPr txBox="1"/>
          <p:nvPr/>
        </p:nvSpPr>
        <p:spPr>
          <a:xfrm>
            <a:off x="5132194" y="4517431"/>
            <a:ext cx="651918" cy="203811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 lnSpcReduction="10000"/>
          </a:bodyPr>
          <a:lstStyle/>
          <a:p>
            <a:r>
              <a:rPr lang="en-US" sz="800" dirty="0"/>
              <a:t>Rename Control as Ctrl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5313BEFA-0AC6-7845-C42D-F1DE576C9E01}"/>
              </a:ext>
            </a:extLst>
          </p:cNvPr>
          <p:cNvSpPr/>
          <p:nvPr/>
        </p:nvSpPr>
        <p:spPr>
          <a:xfrm>
            <a:off x="4473808" y="3327990"/>
            <a:ext cx="933763" cy="271413"/>
          </a:xfrm>
          <a:prstGeom prst="wedgeRoundRectCallout">
            <a:avLst>
              <a:gd name="adj1" fmla="val -39017"/>
              <a:gd name="adj2" fmla="val 72052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733B13-BA1F-8EF1-7AD2-EE7DAD5BC4CF}"/>
              </a:ext>
            </a:extLst>
          </p:cNvPr>
          <p:cNvSpPr txBox="1"/>
          <p:nvPr/>
        </p:nvSpPr>
        <p:spPr>
          <a:xfrm>
            <a:off x="4542005" y="3342190"/>
            <a:ext cx="933762" cy="218013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r>
              <a:rPr lang="en-US" sz="800" dirty="0"/>
              <a:t>Choose categories desired for renaming.</a:t>
            </a:r>
          </a:p>
        </p:txBody>
      </p:sp>
    </p:spTree>
    <p:extLst>
      <p:ext uri="{BB962C8B-B14F-4D97-AF65-F5344CB8AC3E}">
        <p14:creationId xmlns:p14="http://schemas.microsoft.com/office/powerpoint/2010/main" val="46852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D154018-3421-EF55-615F-7BF6D1F92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455865"/>
            <a:ext cx="8178799" cy="3946269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D9B06361-5F9D-566A-2BAD-7171449F4110}"/>
              </a:ext>
            </a:extLst>
          </p:cNvPr>
          <p:cNvSpPr/>
          <p:nvPr/>
        </p:nvSpPr>
        <p:spPr>
          <a:xfrm>
            <a:off x="1065751" y="3592126"/>
            <a:ext cx="1225565" cy="194640"/>
          </a:xfrm>
          <a:prstGeom prst="wedgeRoundRectCallout">
            <a:avLst>
              <a:gd name="adj1" fmla="val -67023"/>
              <a:gd name="adj2" fmla="val 64635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24239A-21DD-D35D-4D11-16D357E1D4C5}"/>
              </a:ext>
            </a:extLst>
          </p:cNvPr>
          <p:cNvSpPr txBox="1"/>
          <p:nvPr/>
        </p:nvSpPr>
        <p:spPr>
          <a:xfrm>
            <a:off x="1117839" y="3629316"/>
            <a:ext cx="1173478" cy="19464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Save or load a session file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A9E25CED-82F0-FAA4-9965-C7787000264C}"/>
              </a:ext>
            </a:extLst>
          </p:cNvPr>
          <p:cNvSpPr/>
          <p:nvPr/>
        </p:nvSpPr>
        <p:spPr>
          <a:xfrm>
            <a:off x="1287265" y="3861146"/>
            <a:ext cx="951966" cy="280212"/>
          </a:xfrm>
          <a:prstGeom prst="wedgeRoundRectCallout">
            <a:avLst>
              <a:gd name="adj1" fmla="val -69815"/>
              <a:gd name="adj2" fmla="val 15307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EABC70-D977-0FC7-27B6-EAFA21CC48BD}"/>
              </a:ext>
            </a:extLst>
          </p:cNvPr>
          <p:cNvSpPr txBox="1"/>
          <p:nvPr/>
        </p:nvSpPr>
        <p:spPr>
          <a:xfrm>
            <a:off x="1339351" y="3913294"/>
            <a:ext cx="951965" cy="194640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 lnSpcReduction="10000"/>
          </a:bodyPr>
          <a:lstStyle/>
          <a:p>
            <a:r>
              <a:rPr lang="en-US" sz="800" dirty="0"/>
              <a:t>Check all categorical boxes of annotations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5082C35-8D23-F7D8-CDEF-0E341AAE0912}"/>
              </a:ext>
            </a:extLst>
          </p:cNvPr>
          <p:cNvSpPr/>
          <p:nvPr/>
        </p:nvSpPr>
        <p:spPr>
          <a:xfrm>
            <a:off x="975374" y="4193506"/>
            <a:ext cx="951966" cy="280212"/>
          </a:xfrm>
          <a:prstGeom prst="wedgeRoundRectCallout">
            <a:avLst>
              <a:gd name="adj1" fmla="val -72607"/>
              <a:gd name="adj2" fmla="val -56788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A4A9D2-93B6-36D4-5846-D4AA9398F340}"/>
              </a:ext>
            </a:extLst>
          </p:cNvPr>
          <p:cNvSpPr txBox="1"/>
          <p:nvPr/>
        </p:nvSpPr>
        <p:spPr>
          <a:xfrm>
            <a:off x="1027460" y="4245654"/>
            <a:ext cx="951965" cy="194640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 lnSpcReduction="10000"/>
          </a:bodyPr>
          <a:lstStyle/>
          <a:p>
            <a:r>
              <a:rPr lang="en-US" sz="800" dirty="0"/>
              <a:t>List values of brushed ranges on histograms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F4AA41C0-6E8E-CB0E-F115-3838E08D3403}"/>
              </a:ext>
            </a:extLst>
          </p:cNvPr>
          <p:cNvSpPr/>
          <p:nvPr/>
        </p:nvSpPr>
        <p:spPr>
          <a:xfrm>
            <a:off x="4221848" y="1244009"/>
            <a:ext cx="1514416" cy="287887"/>
          </a:xfrm>
          <a:prstGeom prst="wedgeRoundRectCallout">
            <a:avLst>
              <a:gd name="adj1" fmla="val -38287"/>
              <a:gd name="adj2" fmla="val 108913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CC61CD-2F70-6D13-6668-C34634CDE43A}"/>
              </a:ext>
            </a:extLst>
          </p:cNvPr>
          <p:cNvSpPr txBox="1"/>
          <p:nvPr/>
        </p:nvSpPr>
        <p:spPr>
          <a:xfrm>
            <a:off x="4273935" y="1300066"/>
            <a:ext cx="1462329" cy="194640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 lnSpcReduction="10000"/>
          </a:bodyPr>
          <a:lstStyle/>
          <a:p>
            <a:r>
              <a:rPr lang="en-US" sz="800" dirty="0"/>
              <a:t>Use color scale to help visualizing the brushed subset in embedding plot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BCE2CA9F-9B4B-DA5C-EE43-A1D50674F76B}"/>
              </a:ext>
            </a:extLst>
          </p:cNvPr>
          <p:cNvSpPr/>
          <p:nvPr/>
        </p:nvSpPr>
        <p:spPr>
          <a:xfrm>
            <a:off x="4007424" y="2502194"/>
            <a:ext cx="883552" cy="287887"/>
          </a:xfrm>
          <a:prstGeom prst="wedgeRoundRectCallout">
            <a:avLst>
              <a:gd name="adj1" fmla="val -56338"/>
              <a:gd name="adj2" fmla="val 83060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4CAD02-1472-3267-54D6-623EDF7FE96D}"/>
              </a:ext>
            </a:extLst>
          </p:cNvPr>
          <p:cNvSpPr txBox="1"/>
          <p:nvPr/>
        </p:nvSpPr>
        <p:spPr>
          <a:xfrm>
            <a:off x="4059511" y="2558251"/>
            <a:ext cx="831465" cy="194640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 lnSpcReduction="10000"/>
          </a:bodyPr>
          <a:lstStyle/>
          <a:p>
            <a:r>
              <a:rPr lang="en-US" sz="800" dirty="0"/>
              <a:t>Brush the histogram by dragging cursor.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4628B7-C729-9692-695B-5709CF5EC104}"/>
              </a:ext>
            </a:extLst>
          </p:cNvPr>
          <p:cNvSpPr/>
          <p:nvPr/>
        </p:nvSpPr>
        <p:spPr>
          <a:xfrm>
            <a:off x="3386469" y="2700063"/>
            <a:ext cx="594911" cy="1281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BB14D5-1219-AABF-7311-EBB323A8078D}"/>
              </a:ext>
            </a:extLst>
          </p:cNvPr>
          <p:cNvCxnSpPr/>
          <p:nvPr/>
        </p:nvCxnSpPr>
        <p:spPr>
          <a:xfrm flipH="1" flipV="1">
            <a:off x="2620926" y="2105247"/>
            <a:ext cx="712381" cy="64764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F1E3B43-51C2-A602-7792-EFFD05EB993A}"/>
              </a:ext>
            </a:extLst>
          </p:cNvPr>
          <p:cNvCxnSpPr>
            <a:cxnSpLocks/>
          </p:cNvCxnSpPr>
          <p:nvPr/>
        </p:nvCxnSpPr>
        <p:spPr>
          <a:xfrm flipV="1">
            <a:off x="2031511" y="3750766"/>
            <a:ext cx="908391" cy="59778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54943C6-287D-AC79-9A83-43624C688673}"/>
              </a:ext>
            </a:extLst>
          </p:cNvPr>
          <p:cNvSpPr/>
          <p:nvPr/>
        </p:nvSpPr>
        <p:spPr>
          <a:xfrm>
            <a:off x="3043896" y="1698507"/>
            <a:ext cx="1405304" cy="3608103"/>
          </a:xfrm>
          <a:prstGeom prst="rect">
            <a:avLst/>
          </a:prstGeom>
          <a:solidFill>
            <a:schemeClr val="tx2">
              <a:lumMod val="50000"/>
              <a:lumOff val="50000"/>
              <a:alpha val="2701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935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E84796-FFDF-0B68-166C-26EF7CD1C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933450"/>
            <a:ext cx="5156200" cy="4991100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40688FB6-ED01-72D7-85B3-039CA6AD49FE}"/>
              </a:ext>
            </a:extLst>
          </p:cNvPr>
          <p:cNvSpPr/>
          <p:nvPr/>
        </p:nvSpPr>
        <p:spPr>
          <a:xfrm>
            <a:off x="2694613" y="1860331"/>
            <a:ext cx="488457" cy="341587"/>
          </a:xfrm>
          <a:prstGeom prst="wedgeRoundRectCallout">
            <a:avLst>
              <a:gd name="adj1" fmla="val -75693"/>
              <a:gd name="adj2" fmla="val 47361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79F050-486B-6C51-B9DA-9E06EE484617}"/>
              </a:ext>
            </a:extLst>
          </p:cNvPr>
          <p:cNvSpPr txBox="1"/>
          <p:nvPr/>
        </p:nvSpPr>
        <p:spPr>
          <a:xfrm>
            <a:off x="2757401" y="1898649"/>
            <a:ext cx="425669" cy="303269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function menu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A1F9A086-3660-44AC-182F-AEFA404FFAE6}"/>
              </a:ext>
            </a:extLst>
          </p:cNvPr>
          <p:cNvSpPr/>
          <p:nvPr/>
        </p:nvSpPr>
        <p:spPr>
          <a:xfrm>
            <a:off x="6101531" y="1185945"/>
            <a:ext cx="898359" cy="296014"/>
          </a:xfrm>
          <a:prstGeom prst="wedgeRoundRectCallout">
            <a:avLst>
              <a:gd name="adj1" fmla="val 43664"/>
              <a:gd name="adj2" fmla="val -83990"/>
              <a:gd name="adj3" fmla="val 1666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D74FFB-EC61-A7FC-BA5B-80525DE30EF9}"/>
              </a:ext>
            </a:extLst>
          </p:cNvPr>
          <p:cNvSpPr txBox="1"/>
          <p:nvPr/>
        </p:nvSpPr>
        <p:spPr>
          <a:xfrm>
            <a:off x="6172338" y="1224457"/>
            <a:ext cx="756743" cy="257502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r>
              <a:rPr lang="en-US" sz="800" dirty="0"/>
              <a:t>Click to minimize to original location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44B9F56-2FEA-32DC-4DEB-2785E11EECC4}"/>
              </a:ext>
            </a:extLst>
          </p:cNvPr>
          <p:cNvSpPr/>
          <p:nvPr/>
        </p:nvSpPr>
        <p:spPr>
          <a:xfrm>
            <a:off x="6044511" y="5365531"/>
            <a:ext cx="955379" cy="346842"/>
          </a:xfrm>
          <a:prstGeom prst="wedgeRoundRectCallout">
            <a:avLst>
              <a:gd name="adj1" fmla="val 48344"/>
              <a:gd name="adj2" fmla="val 81114"/>
              <a:gd name="adj3" fmla="val 1666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38F43F-B7B1-CD7E-7C6A-5783787956ED}"/>
              </a:ext>
            </a:extLst>
          </p:cNvPr>
          <p:cNvSpPr txBox="1"/>
          <p:nvPr/>
        </p:nvSpPr>
        <p:spPr>
          <a:xfrm>
            <a:off x="6107575" y="5390945"/>
            <a:ext cx="830318" cy="296014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 lnSpcReduction="10000"/>
          </a:bodyPr>
          <a:lstStyle/>
          <a:p>
            <a:r>
              <a:rPr lang="en-US" sz="800" dirty="0"/>
              <a:t>Press any corner and drag to change the window size.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0B63F73-3935-314B-83FB-8A0D3D6CD88A}"/>
              </a:ext>
            </a:extLst>
          </p:cNvPr>
          <p:cNvSpPr/>
          <p:nvPr/>
        </p:nvSpPr>
        <p:spPr>
          <a:xfrm>
            <a:off x="3122635" y="3041883"/>
            <a:ext cx="1055227" cy="268876"/>
          </a:xfrm>
          <a:prstGeom prst="wedgeRoundRectCallout">
            <a:avLst>
              <a:gd name="adj1" fmla="val -56168"/>
              <a:gd name="adj2" fmla="val 79599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CBEA63-EDBE-AE9F-8BC4-FDB2A0B3124B}"/>
              </a:ext>
            </a:extLst>
          </p:cNvPr>
          <p:cNvSpPr txBox="1"/>
          <p:nvPr/>
        </p:nvSpPr>
        <p:spPr>
          <a:xfrm>
            <a:off x="3183070" y="3041883"/>
            <a:ext cx="934356" cy="242600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r>
              <a:rPr lang="en-US" sz="800" dirty="0"/>
              <a:t>Press and drag to change the menu width.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D64182FE-80DD-A499-6851-5F9AF74A16C0}"/>
              </a:ext>
            </a:extLst>
          </p:cNvPr>
          <p:cNvSpPr/>
          <p:nvPr/>
        </p:nvSpPr>
        <p:spPr>
          <a:xfrm>
            <a:off x="4825311" y="1219202"/>
            <a:ext cx="1126010" cy="262757"/>
          </a:xfrm>
          <a:prstGeom prst="wedgeRoundRectCallout">
            <a:avLst>
              <a:gd name="adj1" fmla="val -41150"/>
              <a:gd name="adj2" fmla="val -99431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402337-EE55-F3BF-B539-A9E9EE8D9998}"/>
              </a:ext>
            </a:extLst>
          </p:cNvPr>
          <p:cNvSpPr txBox="1"/>
          <p:nvPr/>
        </p:nvSpPr>
        <p:spPr>
          <a:xfrm>
            <a:off x="4888375" y="1244616"/>
            <a:ext cx="986908" cy="237343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r>
              <a:rPr lang="en-US" sz="800" dirty="0"/>
              <a:t>Press the header and drag to move the window.</a:t>
            </a:r>
          </a:p>
        </p:txBody>
      </p:sp>
    </p:spTree>
    <p:extLst>
      <p:ext uri="{BB962C8B-B14F-4D97-AF65-F5344CB8AC3E}">
        <p14:creationId xmlns:p14="http://schemas.microsoft.com/office/powerpoint/2010/main" val="2803121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C8EC52-4DDC-2A65-ADE2-8D66A2CC7A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50"/>
          <a:stretch/>
        </p:blipFill>
        <p:spPr>
          <a:xfrm>
            <a:off x="357554" y="331114"/>
            <a:ext cx="8572551" cy="60462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6F7474-9672-0DDD-07FD-2CF05EDE9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677" y="2890812"/>
            <a:ext cx="3405554" cy="17609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4576B5-B9C3-41D9-5DF6-C0CFF6D7FEFB}"/>
              </a:ext>
            </a:extLst>
          </p:cNvPr>
          <p:cNvSpPr/>
          <p:nvPr/>
        </p:nvSpPr>
        <p:spPr>
          <a:xfrm>
            <a:off x="357554" y="2785338"/>
            <a:ext cx="1691379" cy="15259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F82DA67F-1AA0-B9B1-3E3E-83AE40DE98E9}"/>
              </a:ext>
            </a:extLst>
          </p:cNvPr>
          <p:cNvSpPr/>
          <p:nvPr/>
        </p:nvSpPr>
        <p:spPr>
          <a:xfrm>
            <a:off x="823367" y="671945"/>
            <a:ext cx="668327" cy="194640"/>
          </a:xfrm>
          <a:prstGeom prst="wedgeRoundRectCallout">
            <a:avLst>
              <a:gd name="adj1" fmla="val -63870"/>
              <a:gd name="adj2" fmla="val -54436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B92C50-CF6C-F758-007F-CBBD608AD6ED}"/>
              </a:ext>
            </a:extLst>
          </p:cNvPr>
          <p:cNvSpPr txBox="1"/>
          <p:nvPr/>
        </p:nvSpPr>
        <p:spPr>
          <a:xfrm>
            <a:off x="875455" y="709135"/>
            <a:ext cx="1173478" cy="19464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1. Add genes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05FB3B-586D-46B6-A0EB-0FC720818560}"/>
              </a:ext>
            </a:extLst>
          </p:cNvPr>
          <p:cNvCxnSpPr>
            <a:cxnSpLocks/>
          </p:cNvCxnSpPr>
          <p:nvPr/>
        </p:nvCxnSpPr>
        <p:spPr>
          <a:xfrm>
            <a:off x="1346746" y="903775"/>
            <a:ext cx="754275" cy="85760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ACEB8EC-952D-D79F-59DE-66214D3F4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3141" y="1627533"/>
            <a:ext cx="1954144" cy="267691"/>
          </a:xfrm>
          <a:prstGeom prst="rect">
            <a:avLst/>
          </a:prstGeom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9A2ABEC0-DDEA-0BB9-BCFD-6A06DE30EC83}"/>
              </a:ext>
            </a:extLst>
          </p:cNvPr>
          <p:cNvSpPr/>
          <p:nvPr/>
        </p:nvSpPr>
        <p:spPr>
          <a:xfrm>
            <a:off x="3311463" y="718184"/>
            <a:ext cx="912667" cy="148401"/>
          </a:xfrm>
          <a:prstGeom prst="wedgeRoundRectCallout">
            <a:avLst>
              <a:gd name="adj1" fmla="val -66844"/>
              <a:gd name="adj2" fmla="val 41957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13BB68-3AD5-85A7-3A29-B360A9F8BA8C}"/>
              </a:ext>
            </a:extLst>
          </p:cNvPr>
          <p:cNvSpPr txBox="1"/>
          <p:nvPr/>
        </p:nvSpPr>
        <p:spPr>
          <a:xfrm>
            <a:off x="3363551" y="740464"/>
            <a:ext cx="1173478" cy="111211"/>
          </a:xfrm>
          <a:prstGeom prst="rect">
            <a:avLst/>
          </a:prstGeom>
          <a:noFill/>
        </p:spPr>
        <p:txBody>
          <a:bodyPr wrap="square" lIns="0" tIns="0" rIns="0" bIns="0" rtlCol="0">
            <a:normAutofit lnSpcReduction="10000"/>
          </a:bodyPr>
          <a:lstStyle/>
          <a:p>
            <a:r>
              <a:rPr lang="en-US" sz="800" dirty="0"/>
              <a:t>2. Select captures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223053B7-F914-F7F4-8F97-025A881E39D3}"/>
              </a:ext>
            </a:extLst>
          </p:cNvPr>
          <p:cNvSpPr/>
          <p:nvPr/>
        </p:nvSpPr>
        <p:spPr>
          <a:xfrm>
            <a:off x="3610151" y="888862"/>
            <a:ext cx="2308602" cy="312082"/>
          </a:xfrm>
          <a:prstGeom prst="wedgeRoundRectCallout">
            <a:avLst>
              <a:gd name="adj1" fmla="val -57164"/>
              <a:gd name="adj2" fmla="val 36555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A0F7C9-799B-A442-81B0-041328C32D77}"/>
              </a:ext>
            </a:extLst>
          </p:cNvPr>
          <p:cNvSpPr txBox="1"/>
          <p:nvPr/>
        </p:nvSpPr>
        <p:spPr>
          <a:xfrm>
            <a:off x="3701995" y="921815"/>
            <a:ext cx="2216758" cy="333555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3. Select  coordinates. “Local” shows captures up and down; “Global” shows captures side by side.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58F0AF-52A8-657E-B837-3AD3CD1FD962}"/>
              </a:ext>
            </a:extLst>
          </p:cNvPr>
          <p:cNvSpPr/>
          <p:nvPr/>
        </p:nvSpPr>
        <p:spPr>
          <a:xfrm>
            <a:off x="2113142" y="1261025"/>
            <a:ext cx="1950792" cy="1109458"/>
          </a:xfrm>
          <a:prstGeom prst="rect">
            <a:avLst/>
          </a:prstGeom>
          <a:solidFill>
            <a:schemeClr val="accent4">
              <a:lumMod val="60000"/>
              <a:lumOff val="40000"/>
              <a:alpha val="12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C77C6ECF-B2D5-1B98-6B72-CADC5386F29C}"/>
              </a:ext>
            </a:extLst>
          </p:cNvPr>
          <p:cNvSpPr/>
          <p:nvPr/>
        </p:nvSpPr>
        <p:spPr>
          <a:xfrm>
            <a:off x="4332875" y="1663667"/>
            <a:ext cx="1225566" cy="183596"/>
          </a:xfrm>
          <a:prstGeom prst="wedgeRoundRectCallout">
            <a:avLst>
              <a:gd name="adj1" fmla="val -66844"/>
              <a:gd name="adj2" fmla="val 41957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E624B3-EDAA-00AA-8D78-A05B27F8DFDD}"/>
              </a:ext>
            </a:extLst>
          </p:cNvPr>
          <p:cNvSpPr txBox="1"/>
          <p:nvPr/>
        </p:nvSpPr>
        <p:spPr>
          <a:xfrm>
            <a:off x="4384963" y="1703086"/>
            <a:ext cx="1173478" cy="111211"/>
          </a:xfrm>
          <a:prstGeom prst="rect">
            <a:avLst/>
          </a:prstGeom>
          <a:noFill/>
        </p:spPr>
        <p:txBody>
          <a:bodyPr wrap="square" lIns="0" tIns="0" rIns="0" bIns="0" rtlCol="0">
            <a:normAutofit lnSpcReduction="10000"/>
          </a:bodyPr>
          <a:lstStyle/>
          <a:p>
            <a:r>
              <a:rPr lang="en-US" sz="800" dirty="0"/>
              <a:t>4. Set display preferences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85829FD9-3DFB-8B8B-8BCE-421FBBD5EC15}"/>
              </a:ext>
            </a:extLst>
          </p:cNvPr>
          <p:cNvSpPr/>
          <p:nvPr/>
        </p:nvSpPr>
        <p:spPr>
          <a:xfrm>
            <a:off x="2621687" y="2323185"/>
            <a:ext cx="2009947" cy="183596"/>
          </a:xfrm>
          <a:prstGeom prst="wedgeRoundRectCallout">
            <a:avLst>
              <a:gd name="adj1" fmla="val -60415"/>
              <a:gd name="adj2" fmla="val 36543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13C20D-B7CE-C661-F2DB-50C38194EC2E}"/>
              </a:ext>
            </a:extLst>
          </p:cNvPr>
          <p:cNvSpPr txBox="1"/>
          <p:nvPr/>
        </p:nvSpPr>
        <p:spPr>
          <a:xfrm>
            <a:off x="2673776" y="2362604"/>
            <a:ext cx="1898224" cy="124513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5. Click to plot. It may take a few minutes.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3F9ACC7-714E-D726-73FE-CCB892DAC358}"/>
              </a:ext>
            </a:extLst>
          </p:cNvPr>
          <p:cNvSpPr/>
          <p:nvPr/>
        </p:nvSpPr>
        <p:spPr>
          <a:xfrm>
            <a:off x="3387228" y="3530666"/>
            <a:ext cx="1691379" cy="15259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12C60A-F6E9-8491-4E88-DBC81A983C88}"/>
              </a:ext>
            </a:extLst>
          </p:cNvPr>
          <p:cNvSpPr txBox="1"/>
          <p:nvPr/>
        </p:nvSpPr>
        <p:spPr>
          <a:xfrm>
            <a:off x="3485983" y="3546900"/>
            <a:ext cx="1552590" cy="123832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r>
              <a:rPr lang="en-US" sz="800" dirty="0"/>
              <a:t>Expression spots of the selected genes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8741299-A5B8-7485-ABD8-09752BCB5F8B}"/>
              </a:ext>
            </a:extLst>
          </p:cNvPr>
          <p:cNvCxnSpPr>
            <a:cxnSpLocks/>
          </p:cNvCxnSpPr>
          <p:nvPr/>
        </p:nvCxnSpPr>
        <p:spPr>
          <a:xfrm flipV="1">
            <a:off x="5137328" y="3408008"/>
            <a:ext cx="319023" cy="13889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704A863-6D63-5B0A-657D-C2F565056530}"/>
              </a:ext>
            </a:extLst>
          </p:cNvPr>
          <p:cNvCxnSpPr>
            <a:cxnSpLocks/>
          </p:cNvCxnSpPr>
          <p:nvPr/>
        </p:nvCxnSpPr>
        <p:spPr>
          <a:xfrm flipV="1">
            <a:off x="5137328" y="3458906"/>
            <a:ext cx="487441" cy="14805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9C4EB4C-6D5F-E8E6-4B13-C11B26393C9E}"/>
              </a:ext>
            </a:extLst>
          </p:cNvPr>
          <p:cNvCxnSpPr>
            <a:cxnSpLocks/>
          </p:cNvCxnSpPr>
          <p:nvPr/>
        </p:nvCxnSpPr>
        <p:spPr>
          <a:xfrm>
            <a:off x="4398583" y="3769822"/>
            <a:ext cx="307595" cy="37240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2121A1B-1C4D-0C91-BF04-64EE4B9F6069}"/>
              </a:ext>
            </a:extLst>
          </p:cNvPr>
          <p:cNvCxnSpPr>
            <a:cxnSpLocks/>
          </p:cNvCxnSpPr>
          <p:nvPr/>
        </p:nvCxnSpPr>
        <p:spPr>
          <a:xfrm flipH="1">
            <a:off x="3311463" y="3769822"/>
            <a:ext cx="335173" cy="352737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DC96F3C4-69A6-7E2D-9B2B-FA567C4C8137}"/>
              </a:ext>
            </a:extLst>
          </p:cNvPr>
          <p:cNvSpPr/>
          <p:nvPr/>
        </p:nvSpPr>
        <p:spPr>
          <a:xfrm>
            <a:off x="2424341" y="2895441"/>
            <a:ext cx="3407890" cy="1756278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ounded Rectangular Callout 44">
            <a:extLst>
              <a:ext uri="{FF2B5EF4-FFF2-40B4-BE49-F238E27FC236}">
                <a16:creationId xmlns:a16="http://schemas.microsoft.com/office/drawing/2014/main" id="{A107ADDD-10F9-B9CF-5CAD-22A55125543B}"/>
              </a:ext>
            </a:extLst>
          </p:cNvPr>
          <p:cNvSpPr/>
          <p:nvPr/>
        </p:nvSpPr>
        <p:spPr>
          <a:xfrm>
            <a:off x="1309816" y="4312989"/>
            <a:ext cx="973713" cy="325515"/>
          </a:xfrm>
          <a:prstGeom prst="wedgeRoundRectCallout">
            <a:avLst>
              <a:gd name="adj1" fmla="val 58784"/>
              <a:gd name="adj2" fmla="val -92327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B3C020-6DAE-CECD-101D-3FEE82D45106}"/>
              </a:ext>
            </a:extLst>
          </p:cNvPr>
          <p:cNvSpPr txBox="1"/>
          <p:nvPr/>
        </p:nvSpPr>
        <p:spPr>
          <a:xfrm>
            <a:off x="1382952" y="4351266"/>
            <a:ext cx="921998" cy="325515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b="0" i="0">
                <a:solidFill>
                  <a:srgbClr val="374151"/>
                </a:solidFill>
                <a:effectLst/>
                <a:latin typeface="__Inter_d65c78"/>
              </a:rPr>
              <a:t>Move the mouse to zoom in on the area.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022780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AAF083-814E-3004-D4E0-AECF77EFD0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46"/>
          <a:stretch/>
        </p:blipFill>
        <p:spPr>
          <a:xfrm>
            <a:off x="807894" y="515006"/>
            <a:ext cx="6321361" cy="5607269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F44F054-1799-9D5E-C9DF-59FD432B9F86}"/>
              </a:ext>
            </a:extLst>
          </p:cNvPr>
          <p:cNvSpPr/>
          <p:nvPr/>
        </p:nvSpPr>
        <p:spPr>
          <a:xfrm>
            <a:off x="177386" y="1571297"/>
            <a:ext cx="726504" cy="383627"/>
          </a:xfrm>
          <a:prstGeom prst="wedgeRoundRectCallout">
            <a:avLst>
              <a:gd name="adj1" fmla="val 39448"/>
              <a:gd name="adj2" fmla="val -83925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D9F0CA-6C32-EF31-F163-AA01F1F100C2}"/>
              </a:ext>
            </a:extLst>
          </p:cNvPr>
          <p:cNvSpPr txBox="1"/>
          <p:nvPr/>
        </p:nvSpPr>
        <p:spPr>
          <a:xfrm>
            <a:off x="240174" y="1609615"/>
            <a:ext cx="626929" cy="34530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r>
              <a:rPr lang="en-US" sz="800" dirty="0"/>
              <a:t>Select/unselect all categories of an annotation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4D70DC2E-E04C-C251-7E04-71A02BEADF5F}"/>
              </a:ext>
            </a:extLst>
          </p:cNvPr>
          <p:cNvSpPr/>
          <p:nvPr/>
        </p:nvSpPr>
        <p:spPr>
          <a:xfrm>
            <a:off x="294288" y="3694386"/>
            <a:ext cx="685389" cy="310055"/>
          </a:xfrm>
          <a:prstGeom prst="wedgeRoundRectCallout">
            <a:avLst>
              <a:gd name="adj1" fmla="val 45440"/>
              <a:gd name="adj2" fmla="val -85620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191870-9A77-6D94-08EC-C54A84D43988}"/>
              </a:ext>
            </a:extLst>
          </p:cNvPr>
          <p:cNvSpPr txBox="1"/>
          <p:nvPr/>
        </p:nvSpPr>
        <p:spPr>
          <a:xfrm>
            <a:off x="332181" y="3737192"/>
            <a:ext cx="609601" cy="224441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r>
              <a:rPr lang="en-US" sz="800" dirty="0"/>
              <a:t>Check to select a category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354B521C-A668-71C8-36C9-4A277C38DDC4}"/>
              </a:ext>
            </a:extLst>
          </p:cNvPr>
          <p:cNvSpPr/>
          <p:nvPr/>
        </p:nvSpPr>
        <p:spPr>
          <a:xfrm>
            <a:off x="1560787" y="1103588"/>
            <a:ext cx="783022" cy="189186"/>
          </a:xfrm>
          <a:prstGeom prst="wedgeRoundRectCallout">
            <a:avLst>
              <a:gd name="adj1" fmla="val 59582"/>
              <a:gd name="adj2" fmla="val 96631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87F18F-2BE9-BEAA-82F4-413D089C1914}"/>
              </a:ext>
            </a:extLst>
          </p:cNvPr>
          <p:cNvSpPr txBox="1"/>
          <p:nvPr/>
        </p:nvSpPr>
        <p:spPr>
          <a:xfrm>
            <a:off x="1597574" y="1141906"/>
            <a:ext cx="709448" cy="150867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r>
              <a:rPr lang="en-US" sz="800" dirty="0"/>
              <a:t>Use as color scale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F1DC85CF-F5FB-DDB5-9A4D-33B2082B6204}"/>
              </a:ext>
            </a:extLst>
          </p:cNvPr>
          <p:cNvSpPr/>
          <p:nvPr/>
        </p:nvSpPr>
        <p:spPr>
          <a:xfrm>
            <a:off x="2987687" y="3004645"/>
            <a:ext cx="872358" cy="383627"/>
          </a:xfrm>
          <a:prstGeom prst="wedgeRoundRectCallout">
            <a:avLst>
              <a:gd name="adj1" fmla="val 32219"/>
              <a:gd name="adj2" fmla="val 84568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D59AFC-B3C1-27C1-DBEC-2C45226F15B7}"/>
              </a:ext>
            </a:extLst>
          </p:cNvPr>
          <p:cNvSpPr txBox="1"/>
          <p:nvPr/>
        </p:nvSpPr>
        <p:spPr>
          <a:xfrm>
            <a:off x="3033692" y="3042963"/>
            <a:ext cx="784312" cy="34530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r>
              <a:rPr lang="en-US" sz="800" dirty="0"/>
              <a:t>Selected category is highlighted by the assigned color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E8F7090-74D6-8C2E-7AF1-D107DBF0E408}"/>
              </a:ext>
            </a:extLst>
          </p:cNvPr>
          <p:cNvCxnSpPr>
            <a:cxnSpLocks/>
          </p:cNvCxnSpPr>
          <p:nvPr/>
        </p:nvCxnSpPr>
        <p:spPr>
          <a:xfrm flipH="1">
            <a:off x="2625660" y="3279228"/>
            <a:ext cx="319986" cy="25224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D75335-CB36-C580-C901-D7DDA660A7A0}"/>
              </a:ext>
            </a:extLst>
          </p:cNvPr>
          <p:cNvCxnSpPr>
            <a:cxnSpLocks/>
          </p:cNvCxnSpPr>
          <p:nvPr/>
        </p:nvCxnSpPr>
        <p:spPr>
          <a:xfrm flipV="1">
            <a:off x="1471610" y="735725"/>
            <a:ext cx="3604887" cy="273400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473593C6-D380-F993-83A7-FCF57DCE66CA}"/>
              </a:ext>
            </a:extLst>
          </p:cNvPr>
          <p:cNvSpPr/>
          <p:nvPr/>
        </p:nvSpPr>
        <p:spPr>
          <a:xfrm>
            <a:off x="5244825" y="909146"/>
            <a:ext cx="1155974" cy="420413"/>
          </a:xfrm>
          <a:prstGeom prst="wedgeRoundRectCallout">
            <a:avLst>
              <a:gd name="adj1" fmla="val -47902"/>
              <a:gd name="adj2" fmla="val -92145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831F43-0B1B-16BD-EC92-F3854AA16184}"/>
              </a:ext>
            </a:extLst>
          </p:cNvPr>
          <p:cNvSpPr txBox="1"/>
          <p:nvPr/>
        </p:nvSpPr>
        <p:spPr>
          <a:xfrm>
            <a:off x="5290828" y="947464"/>
            <a:ext cx="1109971" cy="34530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r>
              <a:rPr lang="en-US" sz="800" dirty="0"/>
              <a:t>Click to view the number of selected cells and save cell selection into the group</a:t>
            </a:r>
          </a:p>
        </p:txBody>
      </p:sp>
    </p:spTree>
    <p:extLst>
      <p:ext uri="{BB962C8B-B14F-4D97-AF65-F5344CB8AC3E}">
        <p14:creationId xmlns:p14="http://schemas.microsoft.com/office/powerpoint/2010/main" val="503410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E3C30D-BEC5-2380-F4BC-46A483AB2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730250"/>
            <a:ext cx="7353300" cy="5397500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CD96D23C-AE1C-C935-39A2-46DA3D9C06E3}"/>
              </a:ext>
            </a:extLst>
          </p:cNvPr>
          <p:cNvSpPr/>
          <p:nvPr/>
        </p:nvSpPr>
        <p:spPr>
          <a:xfrm>
            <a:off x="1865586" y="1832195"/>
            <a:ext cx="772511" cy="338191"/>
          </a:xfrm>
          <a:prstGeom prst="wedgeRoundRectCallout">
            <a:avLst>
              <a:gd name="adj1" fmla="val -67175"/>
              <a:gd name="adj2" fmla="val 44507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00070F-6BCD-7B23-23F1-AEF025E2254F}"/>
              </a:ext>
            </a:extLst>
          </p:cNvPr>
          <p:cNvSpPr txBox="1"/>
          <p:nvPr/>
        </p:nvSpPr>
        <p:spPr>
          <a:xfrm>
            <a:off x="1959050" y="1865259"/>
            <a:ext cx="621240" cy="305127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 lnSpcReduction="10000"/>
          </a:bodyPr>
          <a:lstStyle/>
          <a:p>
            <a:r>
              <a:rPr lang="en-US" sz="800" dirty="0"/>
              <a:t>Brush to select cells by gene count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466DA4E4-60DF-9516-052F-5591F96CF1F1}"/>
              </a:ext>
            </a:extLst>
          </p:cNvPr>
          <p:cNvSpPr/>
          <p:nvPr/>
        </p:nvSpPr>
        <p:spPr>
          <a:xfrm>
            <a:off x="2200928" y="3218793"/>
            <a:ext cx="842807" cy="420413"/>
          </a:xfrm>
          <a:prstGeom prst="wedgeRoundRectCallout">
            <a:avLst>
              <a:gd name="adj1" fmla="val -67855"/>
              <a:gd name="adj2" fmla="val 4105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B428D6-218E-5859-6E5A-A12E883CE290}"/>
              </a:ext>
            </a:extLst>
          </p:cNvPr>
          <p:cNvSpPr txBox="1"/>
          <p:nvPr/>
        </p:nvSpPr>
        <p:spPr>
          <a:xfrm>
            <a:off x="2249213" y="3251857"/>
            <a:ext cx="794521" cy="371584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r>
              <a:rPr lang="en-US" sz="800" dirty="0"/>
              <a:t>Brush to select cells by normalized gene count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E4169188-7861-801F-99C3-D69ECD022F40}"/>
              </a:ext>
            </a:extLst>
          </p:cNvPr>
          <p:cNvSpPr/>
          <p:nvPr/>
        </p:nvSpPr>
        <p:spPr>
          <a:xfrm>
            <a:off x="1758504" y="4658929"/>
            <a:ext cx="842807" cy="304580"/>
          </a:xfrm>
          <a:prstGeom prst="wedgeRoundRectCallout">
            <a:avLst>
              <a:gd name="adj1" fmla="val -67855"/>
              <a:gd name="adj2" fmla="val 4105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0A35F2-FAFA-68E3-7D9B-0D6F3A69583E}"/>
              </a:ext>
            </a:extLst>
          </p:cNvPr>
          <p:cNvSpPr txBox="1"/>
          <p:nvPr/>
        </p:nvSpPr>
        <p:spPr>
          <a:xfrm>
            <a:off x="1827810" y="4687613"/>
            <a:ext cx="773501" cy="242833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r>
              <a:rPr lang="en-US" sz="800" dirty="0"/>
              <a:t>Brush to select cells by total count</a:t>
            </a:r>
          </a:p>
        </p:txBody>
      </p:sp>
    </p:spTree>
    <p:extLst>
      <p:ext uri="{BB962C8B-B14F-4D97-AF65-F5344CB8AC3E}">
        <p14:creationId xmlns:p14="http://schemas.microsoft.com/office/powerpoint/2010/main" val="3489694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B4668F-C619-1362-2462-11AD0DA3C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1111250"/>
            <a:ext cx="5765800" cy="4635500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9DD8EC08-42D1-65C8-1F22-C3B0DD9403AF}"/>
              </a:ext>
            </a:extLst>
          </p:cNvPr>
          <p:cNvSpPr/>
          <p:nvPr/>
        </p:nvSpPr>
        <p:spPr>
          <a:xfrm>
            <a:off x="2499483" y="4372300"/>
            <a:ext cx="953165" cy="299547"/>
          </a:xfrm>
          <a:prstGeom prst="wedgeRoundRectCallout">
            <a:avLst>
              <a:gd name="adj1" fmla="val -67855"/>
              <a:gd name="adj2" fmla="val 4105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386B8F-4E1B-F827-677C-E0454E59C36F}"/>
              </a:ext>
            </a:extLst>
          </p:cNvPr>
          <p:cNvSpPr txBox="1"/>
          <p:nvPr/>
        </p:nvSpPr>
        <p:spPr>
          <a:xfrm>
            <a:off x="2568789" y="4409088"/>
            <a:ext cx="883859" cy="299546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r>
              <a:rPr lang="en-US" sz="800" dirty="0"/>
              <a:t>Click to change global setting for VIP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93D25224-13AE-C91C-E1F7-F6FEB834FEF0}"/>
              </a:ext>
            </a:extLst>
          </p:cNvPr>
          <p:cNvSpPr/>
          <p:nvPr/>
        </p:nvSpPr>
        <p:spPr>
          <a:xfrm>
            <a:off x="4895842" y="2448909"/>
            <a:ext cx="1022471" cy="183934"/>
          </a:xfrm>
          <a:prstGeom prst="wedgeRoundRectCallout">
            <a:avLst>
              <a:gd name="adj1" fmla="val -61173"/>
              <a:gd name="adj2" fmla="val 46961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FAAE8B-901B-F4A1-DF8D-BC34B84037AB}"/>
              </a:ext>
            </a:extLst>
          </p:cNvPr>
          <p:cNvSpPr txBox="1"/>
          <p:nvPr/>
        </p:nvSpPr>
        <p:spPr>
          <a:xfrm>
            <a:off x="4965148" y="2485696"/>
            <a:ext cx="953165" cy="14714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Set figure resolution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B2CDD05-630E-82DD-E273-2387D9264CB8}"/>
              </a:ext>
            </a:extLst>
          </p:cNvPr>
          <p:cNvSpPr/>
          <p:nvPr/>
        </p:nvSpPr>
        <p:spPr>
          <a:xfrm>
            <a:off x="2049827" y="2632842"/>
            <a:ext cx="793222" cy="283779"/>
          </a:xfrm>
          <a:prstGeom prst="wedgeRoundRectCallout">
            <a:avLst>
              <a:gd name="adj1" fmla="val 66029"/>
              <a:gd name="adj2" fmla="val 4369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D428E4-9573-32C2-A849-2B798B9F5B61}"/>
              </a:ext>
            </a:extLst>
          </p:cNvPr>
          <p:cNvSpPr txBox="1"/>
          <p:nvPr/>
        </p:nvSpPr>
        <p:spPr>
          <a:xfrm>
            <a:off x="2119132" y="2669630"/>
            <a:ext cx="666109" cy="246992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r>
              <a:rPr lang="en-US" sz="800" dirty="0"/>
              <a:t>Set figure format: PNG or SVG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9C43574C-B549-24F2-7FD1-443913997872}"/>
              </a:ext>
            </a:extLst>
          </p:cNvPr>
          <p:cNvSpPr/>
          <p:nvPr/>
        </p:nvSpPr>
        <p:spPr>
          <a:xfrm>
            <a:off x="3851803" y="2940050"/>
            <a:ext cx="1061236" cy="160502"/>
          </a:xfrm>
          <a:prstGeom prst="wedgeRoundRectCallout">
            <a:avLst>
              <a:gd name="adj1" fmla="val -62596"/>
              <a:gd name="adj2" fmla="val -39016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C75F01-ACF5-5F82-B582-AE4C532B9A89}"/>
              </a:ext>
            </a:extLst>
          </p:cNvPr>
          <p:cNvSpPr txBox="1"/>
          <p:nvPr/>
        </p:nvSpPr>
        <p:spPr>
          <a:xfrm>
            <a:off x="3921109" y="2960741"/>
            <a:ext cx="934124" cy="136635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Set font size in figure.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11AEF457-A9E5-FC4C-A078-7E7361E2253A}"/>
              </a:ext>
            </a:extLst>
          </p:cNvPr>
          <p:cNvSpPr/>
          <p:nvPr/>
        </p:nvSpPr>
        <p:spPr>
          <a:xfrm>
            <a:off x="6338880" y="3196621"/>
            <a:ext cx="714383" cy="183934"/>
          </a:xfrm>
          <a:prstGeom prst="wedgeRoundRectCallout">
            <a:avLst>
              <a:gd name="adj1" fmla="val -38478"/>
              <a:gd name="adj2" fmla="val 109103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C75EE3-D436-D750-7ADC-6B43436530FE}"/>
              </a:ext>
            </a:extLst>
          </p:cNvPr>
          <p:cNvSpPr txBox="1"/>
          <p:nvPr/>
        </p:nvSpPr>
        <p:spPr>
          <a:xfrm>
            <a:off x="6408187" y="3233408"/>
            <a:ext cx="602214" cy="14714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Set colormap</a:t>
            </a:r>
          </a:p>
        </p:txBody>
      </p:sp>
    </p:spTree>
    <p:extLst>
      <p:ext uri="{BB962C8B-B14F-4D97-AF65-F5344CB8AC3E}">
        <p14:creationId xmlns:p14="http://schemas.microsoft.com/office/powerpoint/2010/main" val="477800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59AB707-DE21-6EDB-5656-5CD00CE16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67" y="643466"/>
            <a:ext cx="8044865" cy="5571067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B8154989-CAC8-F271-29C9-FFE511372913}"/>
              </a:ext>
            </a:extLst>
          </p:cNvPr>
          <p:cNvSpPr/>
          <p:nvPr/>
        </p:nvSpPr>
        <p:spPr>
          <a:xfrm>
            <a:off x="2375925" y="1805639"/>
            <a:ext cx="1760140" cy="183934"/>
          </a:xfrm>
          <a:prstGeom prst="wedgeRoundRectCallout">
            <a:avLst>
              <a:gd name="adj1" fmla="val -39783"/>
              <a:gd name="adj2" fmla="val 124999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A00585-57EC-54B0-FF39-A620020DCB9D}"/>
              </a:ext>
            </a:extLst>
          </p:cNvPr>
          <p:cNvSpPr txBox="1"/>
          <p:nvPr/>
        </p:nvSpPr>
        <p:spPr>
          <a:xfrm>
            <a:off x="2423772" y="1842427"/>
            <a:ext cx="1669568" cy="14714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Add the above list of genes for plotting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A018F8B-10FA-ACDC-A378-DADFFC668CA0}"/>
              </a:ext>
            </a:extLst>
          </p:cNvPr>
          <p:cNvCxnSpPr>
            <a:cxnSpLocks/>
          </p:cNvCxnSpPr>
          <p:nvPr/>
        </p:nvCxnSpPr>
        <p:spPr>
          <a:xfrm>
            <a:off x="2561995" y="2227521"/>
            <a:ext cx="505498" cy="13822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1B2CA0-69C6-3249-42FC-E91424A5FBA1}"/>
              </a:ext>
            </a:extLst>
          </p:cNvPr>
          <p:cNvCxnSpPr>
            <a:cxnSpLocks/>
          </p:cNvCxnSpPr>
          <p:nvPr/>
        </p:nvCxnSpPr>
        <p:spPr>
          <a:xfrm flipH="1" flipV="1">
            <a:off x="4040274" y="3226981"/>
            <a:ext cx="409452" cy="33492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B4146A20-C2E9-C01D-C875-5E8D9228CEA1}"/>
              </a:ext>
            </a:extLst>
          </p:cNvPr>
          <p:cNvSpPr/>
          <p:nvPr/>
        </p:nvSpPr>
        <p:spPr>
          <a:xfrm>
            <a:off x="5707460" y="3075989"/>
            <a:ext cx="1506731" cy="334926"/>
          </a:xfrm>
          <a:prstGeom prst="wedgeRoundRectCallout">
            <a:avLst>
              <a:gd name="adj1" fmla="val -41843"/>
              <a:gd name="adj2" fmla="val 93940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2AE234-4F7F-688B-0E15-D8D6D2A1CB75}"/>
              </a:ext>
            </a:extLst>
          </p:cNvPr>
          <p:cNvSpPr txBox="1"/>
          <p:nvPr/>
        </p:nvSpPr>
        <p:spPr>
          <a:xfrm>
            <a:off x="5755307" y="3125971"/>
            <a:ext cx="1458884" cy="284943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Add the list of genes as the user-definded gene set for plotting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1A432853-5646-D3D3-8EB2-DE333CE7DA65}"/>
              </a:ext>
            </a:extLst>
          </p:cNvPr>
          <p:cNvSpPr/>
          <p:nvPr/>
        </p:nvSpPr>
        <p:spPr>
          <a:xfrm>
            <a:off x="3778438" y="3900033"/>
            <a:ext cx="2164828" cy="334926"/>
          </a:xfrm>
          <a:prstGeom prst="wedgeRoundRectCallout">
            <a:avLst>
              <a:gd name="adj1" fmla="val -58684"/>
              <a:gd name="adj2" fmla="val -4472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529F4E-6956-C3C9-69E8-11004C5455AB}"/>
              </a:ext>
            </a:extLst>
          </p:cNvPr>
          <p:cNvSpPr txBox="1"/>
          <p:nvPr/>
        </p:nvSpPr>
        <p:spPr>
          <a:xfrm>
            <a:off x="3826284" y="3950016"/>
            <a:ext cx="2116982" cy="284943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Load multiple gene sets by uploading txt file contain the gene set list in the format provided.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CE845A-B081-325B-A0BF-1ED4F15DBB52}"/>
              </a:ext>
            </a:extLst>
          </p:cNvPr>
          <p:cNvSpPr/>
          <p:nvPr/>
        </p:nvSpPr>
        <p:spPr>
          <a:xfrm>
            <a:off x="549567" y="822931"/>
            <a:ext cx="1571628" cy="2031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A73655-4FF7-4340-C794-7AAA1E146A89}"/>
              </a:ext>
            </a:extLst>
          </p:cNvPr>
          <p:cNvSpPr/>
          <p:nvPr/>
        </p:nvSpPr>
        <p:spPr>
          <a:xfrm>
            <a:off x="2206474" y="3833373"/>
            <a:ext cx="1270373" cy="722678"/>
          </a:xfrm>
          <a:prstGeom prst="rect">
            <a:avLst/>
          </a:prstGeom>
          <a:solidFill>
            <a:schemeClr val="accent5">
              <a:lumMod val="40000"/>
              <a:lumOff val="60000"/>
              <a:alpha val="1552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275DD1B-AE91-B0F2-4945-23873CA21873}"/>
              </a:ext>
            </a:extLst>
          </p:cNvPr>
          <p:cNvSpPr/>
          <p:nvPr/>
        </p:nvSpPr>
        <p:spPr>
          <a:xfrm>
            <a:off x="2206473" y="907982"/>
            <a:ext cx="5507447" cy="1822983"/>
          </a:xfrm>
          <a:prstGeom prst="rect">
            <a:avLst/>
          </a:prstGeom>
          <a:solidFill>
            <a:schemeClr val="accent2">
              <a:lumMod val="40000"/>
              <a:lumOff val="6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3AD423E-FCF8-2373-04EA-58226CF939B6}"/>
              </a:ext>
            </a:extLst>
          </p:cNvPr>
          <p:cNvSpPr/>
          <p:nvPr/>
        </p:nvSpPr>
        <p:spPr>
          <a:xfrm>
            <a:off x="2206472" y="2780948"/>
            <a:ext cx="5507447" cy="1002444"/>
          </a:xfrm>
          <a:prstGeom prst="rect">
            <a:avLst/>
          </a:prstGeom>
          <a:solidFill>
            <a:schemeClr val="accent3">
              <a:lumMod val="40000"/>
              <a:lumOff val="60000"/>
              <a:alpha val="943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CEBF976-18EC-790D-B9F7-47D5F587A589}"/>
              </a:ext>
            </a:extLst>
          </p:cNvPr>
          <p:cNvSpPr/>
          <p:nvPr/>
        </p:nvSpPr>
        <p:spPr>
          <a:xfrm>
            <a:off x="2206472" y="4671453"/>
            <a:ext cx="1458884" cy="1436951"/>
          </a:xfrm>
          <a:prstGeom prst="rect">
            <a:avLst/>
          </a:prstGeom>
          <a:solidFill>
            <a:schemeClr val="bg2">
              <a:lumMod val="75000"/>
              <a:alpha val="2457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31BD332F-D769-7CA8-6D6B-68067B2A65BB}"/>
              </a:ext>
            </a:extLst>
          </p:cNvPr>
          <p:cNvSpPr/>
          <p:nvPr/>
        </p:nvSpPr>
        <p:spPr>
          <a:xfrm>
            <a:off x="7065335" y="3924471"/>
            <a:ext cx="1632098" cy="196213"/>
          </a:xfrm>
          <a:prstGeom prst="wedgeRoundRectCallout">
            <a:avLst>
              <a:gd name="adj1" fmla="val -37068"/>
              <a:gd name="adj2" fmla="val 110409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A00F23-4EBE-0EF5-213D-C9C23CE7415E}"/>
              </a:ext>
            </a:extLst>
          </p:cNvPr>
          <p:cNvSpPr txBox="1"/>
          <p:nvPr/>
        </p:nvSpPr>
        <p:spPr>
          <a:xfrm>
            <a:off x="7129130" y="3965770"/>
            <a:ext cx="1568303" cy="174435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Opened databases search window.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B28EC14-C9DA-E928-6CDB-D7F07BBAA980}"/>
              </a:ext>
            </a:extLst>
          </p:cNvPr>
          <p:cNvSpPr/>
          <p:nvPr/>
        </p:nvSpPr>
        <p:spPr>
          <a:xfrm>
            <a:off x="3686824" y="4291300"/>
            <a:ext cx="4907608" cy="1929783"/>
          </a:xfrm>
          <a:prstGeom prst="rect">
            <a:avLst/>
          </a:prstGeom>
          <a:solidFill>
            <a:schemeClr val="tx2">
              <a:lumMod val="50000"/>
              <a:lumOff val="50000"/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ular Callout 34">
            <a:extLst>
              <a:ext uri="{FF2B5EF4-FFF2-40B4-BE49-F238E27FC236}">
                <a16:creationId xmlns:a16="http://schemas.microsoft.com/office/drawing/2014/main" id="{1FB64775-FE1D-A66B-7895-BB3736E2515D}"/>
              </a:ext>
            </a:extLst>
          </p:cNvPr>
          <p:cNvSpPr/>
          <p:nvPr/>
        </p:nvSpPr>
        <p:spPr>
          <a:xfrm>
            <a:off x="7129130" y="4530485"/>
            <a:ext cx="793898" cy="196213"/>
          </a:xfrm>
          <a:prstGeom prst="wedgeRoundRectCallout">
            <a:avLst>
              <a:gd name="adj1" fmla="val 47977"/>
              <a:gd name="adj2" fmla="val 94153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DC23D9-DA0C-DF87-6951-9595E75287A7}"/>
              </a:ext>
            </a:extLst>
          </p:cNvPr>
          <p:cNvSpPr txBox="1"/>
          <p:nvPr/>
        </p:nvSpPr>
        <p:spPr>
          <a:xfrm>
            <a:off x="7192926" y="4571784"/>
            <a:ext cx="730102" cy="174435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Keyword search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0F23E87-8354-3844-B723-45B64206121B}"/>
              </a:ext>
            </a:extLst>
          </p:cNvPr>
          <p:cNvSpPr/>
          <p:nvPr/>
        </p:nvSpPr>
        <p:spPr>
          <a:xfrm>
            <a:off x="3686824" y="5449186"/>
            <a:ext cx="4797957" cy="233916"/>
          </a:xfrm>
          <a:prstGeom prst="rect">
            <a:avLst/>
          </a:prstGeom>
          <a:solidFill>
            <a:schemeClr val="tx2">
              <a:lumMod val="50000"/>
              <a:lumOff val="5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ular Callout 37">
            <a:extLst>
              <a:ext uri="{FF2B5EF4-FFF2-40B4-BE49-F238E27FC236}">
                <a16:creationId xmlns:a16="http://schemas.microsoft.com/office/drawing/2014/main" id="{B918907E-D16D-268E-14CE-EE06CC2118A6}"/>
              </a:ext>
            </a:extLst>
          </p:cNvPr>
          <p:cNvSpPr/>
          <p:nvPr/>
        </p:nvSpPr>
        <p:spPr>
          <a:xfrm>
            <a:off x="7407347" y="5732396"/>
            <a:ext cx="730102" cy="196213"/>
          </a:xfrm>
          <a:prstGeom prst="wedgeRoundRectCallout">
            <a:avLst>
              <a:gd name="adj1" fmla="val 44629"/>
              <a:gd name="adj2" fmla="val -106346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0A28-608E-57FA-CB4F-A9140BD7B000}"/>
              </a:ext>
            </a:extLst>
          </p:cNvPr>
          <p:cNvSpPr txBox="1"/>
          <p:nvPr/>
        </p:nvSpPr>
        <p:spPr>
          <a:xfrm>
            <a:off x="7471143" y="5773695"/>
            <a:ext cx="593653" cy="174435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Select to add</a:t>
            </a:r>
          </a:p>
        </p:txBody>
      </p:sp>
      <p:sp>
        <p:nvSpPr>
          <p:cNvPr id="42" name="Rounded Rectangular Callout 41">
            <a:extLst>
              <a:ext uri="{FF2B5EF4-FFF2-40B4-BE49-F238E27FC236}">
                <a16:creationId xmlns:a16="http://schemas.microsoft.com/office/drawing/2014/main" id="{17792458-87AF-60A6-8138-C84611627CE4}"/>
              </a:ext>
            </a:extLst>
          </p:cNvPr>
          <p:cNvSpPr/>
          <p:nvPr/>
        </p:nvSpPr>
        <p:spPr>
          <a:xfrm>
            <a:off x="2856163" y="5287385"/>
            <a:ext cx="1030038" cy="450328"/>
          </a:xfrm>
          <a:prstGeom prst="wedgeRoundRectCallout">
            <a:avLst>
              <a:gd name="adj1" fmla="val -44424"/>
              <a:gd name="adj2" fmla="val -80779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29BF36C-2F9B-BE09-7424-8ED11C5F8F33}"/>
              </a:ext>
            </a:extLst>
          </p:cNvPr>
          <p:cNvSpPr txBox="1"/>
          <p:nvPr/>
        </p:nvSpPr>
        <p:spPr>
          <a:xfrm>
            <a:off x="2904009" y="5337367"/>
            <a:ext cx="1030038" cy="40034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Add the list of genes from databases using searching function.</a:t>
            </a:r>
          </a:p>
        </p:txBody>
      </p:sp>
    </p:spTree>
    <p:extLst>
      <p:ext uri="{BB962C8B-B14F-4D97-AF65-F5344CB8AC3E}">
        <p14:creationId xmlns:p14="http://schemas.microsoft.com/office/powerpoint/2010/main" val="1061078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74D55B-DA0E-D1D4-DDAD-8A066191A3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25652" b="2563"/>
          <a:stretch/>
        </p:blipFill>
        <p:spPr>
          <a:xfrm>
            <a:off x="203203" y="658874"/>
            <a:ext cx="4075904" cy="50989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6B7872-0397-5BCB-BD2E-974F77AC18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90" r="6225"/>
          <a:stretch/>
        </p:blipFill>
        <p:spPr>
          <a:xfrm>
            <a:off x="4660492" y="673641"/>
            <a:ext cx="3436374" cy="5510717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F5325A43-8649-9084-BEBF-604B681414E3}"/>
              </a:ext>
            </a:extLst>
          </p:cNvPr>
          <p:cNvSpPr/>
          <p:nvPr/>
        </p:nvSpPr>
        <p:spPr>
          <a:xfrm>
            <a:off x="2936143" y="908800"/>
            <a:ext cx="1281896" cy="282527"/>
          </a:xfrm>
          <a:prstGeom prst="wedgeRoundRectCallout">
            <a:avLst>
              <a:gd name="adj1" fmla="val -43268"/>
              <a:gd name="adj2" fmla="val 97317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8EE08-ABA7-C5BF-D62D-969AAE36F0DE}"/>
              </a:ext>
            </a:extLst>
          </p:cNvPr>
          <p:cNvSpPr txBox="1"/>
          <p:nvPr/>
        </p:nvSpPr>
        <p:spPr>
          <a:xfrm>
            <a:off x="2988229" y="961938"/>
            <a:ext cx="1177724" cy="229389"/>
          </a:xfrm>
          <a:prstGeom prst="rect">
            <a:avLst/>
          </a:prstGeom>
          <a:noFill/>
        </p:spPr>
        <p:txBody>
          <a:bodyPr wrap="square" lIns="0" tIns="0" rIns="0" bIns="0" rtlCol="0">
            <a:normAutofit lnSpcReduction="10000"/>
          </a:bodyPr>
          <a:lstStyle/>
          <a:p>
            <a:r>
              <a:rPr lang="en-US" sz="800" dirty="0"/>
              <a:t>1.Select group(s) of cells for plotting.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EB22151B-54B2-EB1E-4A20-35FAC007BDEA}"/>
              </a:ext>
            </a:extLst>
          </p:cNvPr>
          <p:cNvSpPr/>
          <p:nvPr/>
        </p:nvSpPr>
        <p:spPr>
          <a:xfrm>
            <a:off x="3177499" y="1531715"/>
            <a:ext cx="1360089" cy="334774"/>
          </a:xfrm>
          <a:prstGeom prst="wedgeRoundRectCallout">
            <a:avLst>
              <a:gd name="adj1" fmla="val -62251"/>
              <a:gd name="adj2" fmla="val 743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11ED7A-D039-A245-D445-C75696EA0580}"/>
              </a:ext>
            </a:extLst>
          </p:cNvPr>
          <p:cNvSpPr txBox="1"/>
          <p:nvPr/>
        </p:nvSpPr>
        <p:spPr>
          <a:xfrm>
            <a:off x="3229585" y="1586270"/>
            <a:ext cx="1308003" cy="280219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2.Select added gene and cells by the expression cutoff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6ADF9F7C-20F5-66AE-8E36-03440B7AA787}"/>
              </a:ext>
            </a:extLst>
          </p:cNvPr>
          <p:cNvSpPr/>
          <p:nvPr/>
        </p:nvSpPr>
        <p:spPr>
          <a:xfrm>
            <a:off x="2861686" y="1988915"/>
            <a:ext cx="1356353" cy="280219"/>
          </a:xfrm>
          <a:prstGeom prst="wedgeRoundRectCallout">
            <a:avLst>
              <a:gd name="adj1" fmla="val -68787"/>
              <a:gd name="adj2" fmla="val 4536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37A2DF-5E2A-B608-97AA-4752CE8CDD9E}"/>
              </a:ext>
            </a:extLst>
          </p:cNvPr>
          <p:cNvSpPr txBox="1"/>
          <p:nvPr/>
        </p:nvSpPr>
        <p:spPr>
          <a:xfrm>
            <a:off x="2913772" y="2001615"/>
            <a:ext cx="1304267" cy="280219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3.Group cells by </a:t>
            </a:r>
            <a:r>
              <a:rPr lang="en-US" sz="800" dirty="0" err="1"/>
              <a:t>cell_type</a:t>
            </a:r>
            <a:r>
              <a:rPr lang="en-US" sz="800"/>
              <a:t> for plotting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55303862-7594-FBA3-8454-FB343CC9B84D}"/>
              </a:ext>
            </a:extLst>
          </p:cNvPr>
          <p:cNvSpPr/>
          <p:nvPr/>
        </p:nvSpPr>
        <p:spPr>
          <a:xfrm>
            <a:off x="742950" y="2136739"/>
            <a:ext cx="555932" cy="155611"/>
          </a:xfrm>
          <a:prstGeom prst="wedgeRoundRectCallout">
            <a:avLst>
              <a:gd name="adj1" fmla="val 64641"/>
              <a:gd name="adj2" fmla="val 45325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220CFB-66F2-9363-071F-E505748A8981}"/>
              </a:ext>
            </a:extLst>
          </p:cNvPr>
          <p:cNvSpPr txBox="1"/>
          <p:nvPr/>
        </p:nvSpPr>
        <p:spPr>
          <a:xfrm>
            <a:off x="798664" y="2150804"/>
            <a:ext cx="496939" cy="14291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/>
              <a:t>4. Plot it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5A31D6CF-1C0B-09F8-6F35-EBAE81E3FC46}"/>
              </a:ext>
            </a:extLst>
          </p:cNvPr>
          <p:cNvSpPr/>
          <p:nvPr/>
        </p:nvSpPr>
        <p:spPr>
          <a:xfrm>
            <a:off x="1298102" y="2548171"/>
            <a:ext cx="744268" cy="171738"/>
          </a:xfrm>
          <a:prstGeom prst="wedgeRoundRectCallout">
            <a:avLst>
              <a:gd name="adj1" fmla="val 15156"/>
              <a:gd name="adj2" fmla="val -95180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BE60AD-065B-BDF0-17CC-84C129B046EF}"/>
              </a:ext>
            </a:extLst>
          </p:cNvPr>
          <p:cNvSpPr txBox="1"/>
          <p:nvPr/>
        </p:nvSpPr>
        <p:spPr>
          <a:xfrm>
            <a:off x="1348902" y="2564298"/>
            <a:ext cx="744267" cy="171738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/>
              <a:t>Download data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3F127008-56DE-33A3-60C7-891EF98B3D35}"/>
              </a:ext>
            </a:extLst>
          </p:cNvPr>
          <p:cNvSpPr/>
          <p:nvPr/>
        </p:nvSpPr>
        <p:spPr>
          <a:xfrm>
            <a:off x="2618902" y="2532044"/>
            <a:ext cx="507797" cy="171738"/>
          </a:xfrm>
          <a:prstGeom prst="wedgeRoundRectCallout">
            <a:avLst>
              <a:gd name="adj1" fmla="val 23909"/>
              <a:gd name="adj2" fmla="val -91482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6E1041-88C8-0F2F-1EAF-9071F130D392}"/>
              </a:ext>
            </a:extLst>
          </p:cNvPr>
          <p:cNvSpPr txBox="1"/>
          <p:nvPr/>
        </p:nvSpPr>
        <p:spPr>
          <a:xfrm>
            <a:off x="2669702" y="2548171"/>
            <a:ext cx="507797" cy="171738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/>
              <a:t>Save plot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48533BCC-3C67-DC88-CED3-2C6CD70AA4D7}"/>
              </a:ext>
            </a:extLst>
          </p:cNvPr>
          <p:cNvSpPr/>
          <p:nvPr/>
        </p:nvSpPr>
        <p:spPr>
          <a:xfrm>
            <a:off x="3267259" y="2643817"/>
            <a:ext cx="1180568" cy="314078"/>
          </a:xfrm>
          <a:prstGeom prst="wedgeRoundRectCallout">
            <a:avLst>
              <a:gd name="adj1" fmla="val -35388"/>
              <a:gd name="adj2" fmla="val -105690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97CA9F-07D9-40DA-B812-145AD13A3B58}"/>
              </a:ext>
            </a:extLst>
          </p:cNvPr>
          <p:cNvSpPr txBox="1"/>
          <p:nvPr/>
        </p:nvSpPr>
        <p:spPr>
          <a:xfrm>
            <a:off x="3333274" y="2677676"/>
            <a:ext cx="1077723" cy="280219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/>
              <a:t>Hide input section to get more space for plot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0F5D73-B7E7-12E4-9E62-50E139F20C2F}"/>
              </a:ext>
            </a:extLst>
          </p:cNvPr>
          <p:cNvSpPr/>
          <p:nvPr/>
        </p:nvSpPr>
        <p:spPr>
          <a:xfrm>
            <a:off x="1379095" y="822931"/>
            <a:ext cx="479686" cy="1717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89246C-79E1-4A13-2EF2-5726F007B6EE}"/>
              </a:ext>
            </a:extLst>
          </p:cNvPr>
          <p:cNvSpPr/>
          <p:nvPr/>
        </p:nvSpPr>
        <p:spPr>
          <a:xfrm>
            <a:off x="5114143" y="673641"/>
            <a:ext cx="923145" cy="1717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DE6B07E-0794-3069-268F-9496C307F179}"/>
              </a:ext>
            </a:extLst>
          </p:cNvPr>
          <p:cNvSpPr/>
          <p:nvPr/>
        </p:nvSpPr>
        <p:spPr>
          <a:xfrm>
            <a:off x="203202" y="990763"/>
            <a:ext cx="346157" cy="1717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FDFB1F16-046B-21D1-B5E3-C8EFF05CB0ED}"/>
              </a:ext>
            </a:extLst>
          </p:cNvPr>
          <p:cNvSpPr/>
          <p:nvPr/>
        </p:nvSpPr>
        <p:spPr>
          <a:xfrm>
            <a:off x="6233370" y="2116324"/>
            <a:ext cx="1539030" cy="333982"/>
          </a:xfrm>
          <a:prstGeom prst="wedgeRoundRectCallout">
            <a:avLst>
              <a:gd name="adj1" fmla="val -68787"/>
              <a:gd name="adj2" fmla="val 4536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565297-7CD2-FDF8-0F0D-7B388A6DB0B9}"/>
              </a:ext>
            </a:extLst>
          </p:cNvPr>
          <p:cNvSpPr txBox="1"/>
          <p:nvPr/>
        </p:nvSpPr>
        <p:spPr>
          <a:xfrm>
            <a:off x="6345229" y="2155908"/>
            <a:ext cx="1427171" cy="40302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/>
              <a:t>Nested basic violin plot by the selected subgroup category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7D0135-AE72-9A79-FE30-E58414689341}"/>
              </a:ext>
            </a:extLst>
          </p:cNvPr>
          <p:cNvSpPr/>
          <p:nvPr/>
        </p:nvSpPr>
        <p:spPr>
          <a:xfrm>
            <a:off x="5036343" y="2957896"/>
            <a:ext cx="1107281" cy="26499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B3236C-FD19-E487-7112-DBCCBF55F430}"/>
              </a:ext>
            </a:extLst>
          </p:cNvPr>
          <p:cNvSpPr/>
          <p:nvPr/>
        </p:nvSpPr>
        <p:spPr>
          <a:xfrm>
            <a:off x="6233370" y="2957896"/>
            <a:ext cx="1107281" cy="26499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038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D6A4D0-7D56-BBA1-D2B5-321E41430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25" y="367506"/>
            <a:ext cx="6223000" cy="5994400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396D8433-0FD7-738C-2BE7-BF033BC72882}"/>
              </a:ext>
            </a:extLst>
          </p:cNvPr>
          <p:cNvSpPr/>
          <p:nvPr/>
        </p:nvSpPr>
        <p:spPr>
          <a:xfrm>
            <a:off x="2659918" y="554077"/>
            <a:ext cx="1281896" cy="282527"/>
          </a:xfrm>
          <a:prstGeom prst="wedgeRoundRectCallout">
            <a:avLst>
              <a:gd name="adj1" fmla="val -60544"/>
              <a:gd name="adj2" fmla="val 87203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62A154-50AE-8F47-DA68-93280B05AEB5}"/>
              </a:ext>
            </a:extLst>
          </p:cNvPr>
          <p:cNvSpPr txBox="1"/>
          <p:nvPr/>
        </p:nvSpPr>
        <p:spPr>
          <a:xfrm>
            <a:off x="2764090" y="580645"/>
            <a:ext cx="1177724" cy="229389"/>
          </a:xfrm>
          <a:prstGeom prst="rect">
            <a:avLst/>
          </a:prstGeom>
          <a:noFill/>
        </p:spPr>
        <p:txBody>
          <a:bodyPr wrap="square" lIns="0" tIns="0" rIns="0" bIns="0" rtlCol="0">
            <a:normAutofit lnSpcReduction="10000"/>
          </a:bodyPr>
          <a:lstStyle/>
          <a:p>
            <a:r>
              <a:rPr lang="en-US" sz="800" dirty="0"/>
              <a:t>1.Select group(s) of cells for plotting.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AFF61EB-2F0F-35E8-0FA8-8157BC6D0E2B}"/>
              </a:ext>
            </a:extLst>
          </p:cNvPr>
          <p:cNvSpPr/>
          <p:nvPr/>
        </p:nvSpPr>
        <p:spPr>
          <a:xfrm>
            <a:off x="3300866" y="1706434"/>
            <a:ext cx="1531082" cy="222380"/>
          </a:xfrm>
          <a:prstGeom prst="wedgeRoundRectCallout">
            <a:avLst>
              <a:gd name="adj1" fmla="val -71132"/>
              <a:gd name="adj2" fmla="val -41751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59E06B-E33A-057F-DBD7-63645185F781}"/>
              </a:ext>
            </a:extLst>
          </p:cNvPr>
          <p:cNvSpPr txBox="1"/>
          <p:nvPr/>
        </p:nvSpPr>
        <p:spPr>
          <a:xfrm>
            <a:off x="3381527" y="1779020"/>
            <a:ext cx="1369760" cy="149793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2. select multiple added genes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A96621-D39E-0779-1848-5BC826A5AA63}"/>
              </a:ext>
            </a:extLst>
          </p:cNvPr>
          <p:cNvSpPr/>
          <p:nvPr/>
        </p:nvSpPr>
        <p:spPr>
          <a:xfrm>
            <a:off x="1807720" y="382339"/>
            <a:ext cx="479686" cy="1717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2A5CEA-3BFD-B52D-16FB-49C43E5058FD}"/>
              </a:ext>
            </a:extLst>
          </p:cNvPr>
          <p:cNvSpPr/>
          <p:nvPr/>
        </p:nvSpPr>
        <p:spPr>
          <a:xfrm>
            <a:off x="288925" y="1077663"/>
            <a:ext cx="6161882" cy="15298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EFFBA381-29FB-2291-3690-CC3741877DFB}"/>
              </a:ext>
            </a:extLst>
          </p:cNvPr>
          <p:cNvSpPr/>
          <p:nvPr/>
        </p:nvSpPr>
        <p:spPr>
          <a:xfrm>
            <a:off x="2659980" y="2375035"/>
            <a:ext cx="3036032" cy="179975"/>
          </a:xfrm>
          <a:prstGeom prst="wedgeRoundRectCallout">
            <a:avLst>
              <a:gd name="adj1" fmla="val -70897"/>
              <a:gd name="adj2" fmla="val 29696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C2D990-9944-9A76-BDC2-0C7A4E9F8156}"/>
              </a:ext>
            </a:extLst>
          </p:cNvPr>
          <p:cNvSpPr txBox="1"/>
          <p:nvPr/>
        </p:nvSpPr>
        <p:spPr>
          <a:xfrm>
            <a:off x="2764090" y="2404420"/>
            <a:ext cx="2716141" cy="121203"/>
          </a:xfrm>
          <a:prstGeom prst="rect">
            <a:avLst/>
          </a:prstGeom>
          <a:noFill/>
        </p:spPr>
        <p:txBody>
          <a:bodyPr wrap="square" lIns="0" tIns="0" rIns="0" bIns="0" rtlCol="0">
            <a:normAutofit lnSpcReduction="10000"/>
          </a:bodyPr>
          <a:lstStyle/>
          <a:p>
            <a:r>
              <a:rPr lang="en-US" sz="800" dirty="0"/>
              <a:t>4. If using gene sets, select collapse gene set or not.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0506B654-62B7-2CD3-5BF2-AC1311D50D5C}"/>
              </a:ext>
            </a:extLst>
          </p:cNvPr>
          <p:cNvSpPr/>
          <p:nvPr/>
        </p:nvSpPr>
        <p:spPr>
          <a:xfrm>
            <a:off x="2884676" y="2702217"/>
            <a:ext cx="1531082" cy="359949"/>
          </a:xfrm>
          <a:prstGeom prst="wedgeRoundRectCallout">
            <a:avLst>
              <a:gd name="adj1" fmla="val -71132"/>
              <a:gd name="adj2" fmla="val -41751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36AB41-F53B-99EC-2082-707D18C76A4D}"/>
              </a:ext>
            </a:extLst>
          </p:cNvPr>
          <p:cNvSpPr txBox="1"/>
          <p:nvPr/>
        </p:nvSpPr>
        <p:spPr>
          <a:xfrm>
            <a:off x="2965337" y="2767265"/>
            <a:ext cx="1369760" cy="242405"/>
          </a:xfrm>
          <a:prstGeom prst="rect">
            <a:avLst/>
          </a:prstGeom>
          <a:noFill/>
        </p:spPr>
        <p:txBody>
          <a:bodyPr wrap="square" lIns="0" tIns="0" rIns="0" bIns="0" rtlCol="0">
            <a:normAutofit lnSpcReduction="10000"/>
          </a:bodyPr>
          <a:lstStyle/>
          <a:p>
            <a:r>
              <a:rPr lang="en-US" sz="800" dirty="0"/>
              <a:t>5. Group cells by annotation and set orientation.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5ABDAFBE-5A89-CBDB-385C-8B8B4466F297}"/>
              </a:ext>
            </a:extLst>
          </p:cNvPr>
          <p:cNvSpPr/>
          <p:nvPr/>
        </p:nvSpPr>
        <p:spPr>
          <a:xfrm>
            <a:off x="3650217" y="2001399"/>
            <a:ext cx="1531082" cy="222380"/>
          </a:xfrm>
          <a:prstGeom prst="wedgeRoundRectCallout">
            <a:avLst>
              <a:gd name="adj1" fmla="val -67866"/>
              <a:gd name="adj2" fmla="val 54621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0A4FCC-55E5-2BEF-FAF9-7B6ADD97C4F8}"/>
              </a:ext>
            </a:extLst>
          </p:cNvPr>
          <p:cNvSpPr txBox="1"/>
          <p:nvPr/>
        </p:nvSpPr>
        <p:spPr>
          <a:xfrm>
            <a:off x="3730878" y="2073985"/>
            <a:ext cx="1369760" cy="149793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dirty="0"/>
              <a:t>3. </a:t>
            </a:r>
            <a:r>
              <a:rPr lang="en-US" sz="800" dirty="0" err="1"/>
              <a:t>And/Or</a:t>
            </a:r>
            <a:r>
              <a:rPr lang="en-US" sz="800" dirty="0"/>
              <a:t> select gene set(s)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A00445B1-1DE4-A88F-AC2F-D72A456A6B81}"/>
              </a:ext>
            </a:extLst>
          </p:cNvPr>
          <p:cNvSpPr/>
          <p:nvPr/>
        </p:nvSpPr>
        <p:spPr>
          <a:xfrm>
            <a:off x="464344" y="3343479"/>
            <a:ext cx="555932" cy="155611"/>
          </a:xfrm>
          <a:prstGeom prst="wedgeRoundRectCallout">
            <a:avLst>
              <a:gd name="adj1" fmla="val -34304"/>
              <a:gd name="adj2" fmla="val -129124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71EAAB-818A-4907-AB7C-30C52D96E41F}"/>
              </a:ext>
            </a:extLst>
          </p:cNvPr>
          <p:cNvSpPr txBox="1"/>
          <p:nvPr/>
        </p:nvSpPr>
        <p:spPr>
          <a:xfrm>
            <a:off x="520058" y="3357544"/>
            <a:ext cx="496939" cy="14291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/>
              <a:t>6. Plot it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251C70F9-F694-48C5-A684-BC10C8F7E5AD}"/>
              </a:ext>
            </a:extLst>
          </p:cNvPr>
          <p:cNvSpPr/>
          <p:nvPr/>
        </p:nvSpPr>
        <p:spPr>
          <a:xfrm>
            <a:off x="364659" y="5772872"/>
            <a:ext cx="555932" cy="192520"/>
          </a:xfrm>
          <a:prstGeom prst="wedgeRoundRectCallout">
            <a:avLst>
              <a:gd name="adj1" fmla="val -4749"/>
              <a:gd name="adj2" fmla="val -136165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067BAE-970A-41E4-46F6-3755067A9AE8}"/>
              </a:ext>
            </a:extLst>
          </p:cNvPr>
          <p:cNvSpPr txBox="1"/>
          <p:nvPr/>
        </p:nvSpPr>
        <p:spPr>
          <a:xfrm>
            <a:off x="423652" y="5808229"/>
            <a:ext cx="496939" cy="157162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 err="1"/>
              <a:t>Cell_type</a:t>
            </a:r>
            <a:endParaRPr lang="en-US" sz="8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856126-87C9-25AB-6321-31C031753F40}"/>
              </a:ext>
            </a:extLst>
          </p:cNvPr>
          <p:cNvSpPr/>
          <p:nvPr/>
        </p:nvSpPr>
        <p:spPr>
          <a:xfrm flipV="1">
            <a:off x="402782" y="3914020"/>
            <a:ext cx="479686" cy="162238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FC15FA2A-2B21-81A1-19D0-B147875BBB01}"/>
              </a:ext>
            </a:extLst>
          </p:cNvPr>
          <p:cNvSpPr/>
          <p:nvPr/>
        </p:nvSpPr>
        <p:spPr>
          <a:xfrm>
            <a:off x="4572000" y="6052166"/>
            <a:ext cx="865783" cy="192520"/>
          </a:xfrm>
          <a:prstGeom prst="wedgeRoundRectCallout">
            <a:avLst>
              <a:gd name="adj1" fmla="val -60842"/>
              <a:gd name="adj2" fmla="val -106480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2F3675-3779-8686-694F-5C671F8E164F}"/>
              </a:ext>
            </a:extLst>
          </p:cNvPr>
          <p:cNvSpPr txBox="1"/>
          <p:nvPr/>
        </p:nvSpPr>
        <p:spPr>
          <a:xfrm>
            <a:off x="4641913" y="6099758"/>
            <a:ext cx="795870" cy="144928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/>
              <a:t>Selected genes</a:t>
            </a:r>
          </a:p>
        </p:txBody>
      </p:sp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C640D2CD-17B4-2BEB-E6DB-BF52EB81F9F4}"/>
              </a:ext>
            </a:extLst>
          </p:cNvPr>
          <p:cNvSpPr/>
          <p:nvPr/>
        </p:nvSpPr>
        <p:spPr>
          <a:xfrm>
            <a:off x="5815014" y="4250533"/>
            <a:ext cx="882649" cy="693699"/>
          </a:xfrm>
          <a:prstGeom prst="wedgeRoundRectCallout">
            <a:avLst>
              <a:gd name="adj1" fmla="val -65873"/>
              <a:gd name="adj2" fmla="val 42816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7C50F7-B309-AA6F-65F2-CACEE12F078E}"/>
              </a:ext>
            </a:extLst>
          </p:cNvPr>
          <p:cNvSpPr txBox="1"/>
          <p:nvPr/>
        </p:nvSpPr>
        <p:spPr>
          <a:xfrm>
            <a:off x="5894207" y="4351300"/>
            <a:ext cx="712478" cy="57120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/>
              <a:t>Number of cells passing expression cutoff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B506E6-6013-9D55-9012-BD8C4C3A2147}"/>
              </a:ext>
            </a:extLst>
          </p:cNvPr>
          <p:cNvSpPr/>
          <p:nvPr/>
        </p:nvSpPr>
        <p:spPr>
          <a:xfrm flipV="1">
            <a:off x="5109994" y="4003955"/>
            <a:ext cx="519282" cy="162238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89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B0D299-BEB1-1473-1F9C-0991CA350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571500"/>
            <a:ext cx="4775200" cy="5715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29B377-43F5-5B86-A8B3-E86485494430}"/>
              </a:ext>
            </a:extLst>
          </p:cNvPr>
          <p:cNvSpPr/>
          <p:nvPr/>
        </p:nvSpPr>
        <p:spPr>
          <a:xfrm>
            <a:off x="4172301" y="571500"/>
            <a:ext cx="956912" cy="1785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58220B-91EA-34CC-B0EA-6D45266EC273}"/>
              </a:ext>
            </a:extLst>
          </p:cNvPr>
          <p:cNvSpPr/>
          <p:nvPr/>
        </p:nvSpPr>
        <p:spPr>
          <a:xfrm>
            <a:off x="2184399" y="2352675"/>
            <a:ext cx="2144713" cy="3762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1BDD19-16B3-AC8F-8BD3-6A4BD80B0106}"/>
              </a:ext>
            </a:extLst>
          </p:cNvPr>
          <p:cNvSpPr/>
          <p:nvPr/>
        </p:nvSpPr>
        <p:spPr>
          <a:xfrm>
            <a:off x="6515893" y="3607594"/>
            <a:ext cx="443707" cy="18788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68047-6C8A-36B7-19AD-F8E60ADC83C9}"/>
              </a:ext>
            </a:extLst>
          </p:cNvPr>
          <p:cNvSpPr/>
          <p:nvPr/>
        </p:nvSpPr>
        <p:spPr>
          <a:xfrm>
            <a:off x="2567781" y="3356372"/>
            <a:ext cx="3948112" cy="25122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48EE0D-E088-0144-C6E3-04B8A6C74CAB}"/>
              </a:ext>
            </a:extLst>
          </p:cNvPr>
          <p:cNvSpPr/>
          <p:nvPr/>
        </p:nvSpPr>
        <p:spPr>
          <a:xfrm>
            <a:off x="2369344" y="5478064"/>
            <a:ext cx="1095375" cy="4857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3AC7BD1-0AA5-4A6E-4298-2BB3FBAD7F1E}"/>
              </a:ext>
            </a:extLst>
          </p:cNvPr>
          <p:cNvSpPr/>
          <p:nvPr/>
        </p:nvSpPr>
        <p:spPr>
          <a:xfrm>
            <a:off x="4733183" y="2394930"/>
            <a:ext cx="1539030" cy="356447"/>
          </a:xfrm>
          <a:prstGeom prst="wedgeRoundRectCallout">
            <a:avLst>
              <a:gd name="adj1" fmla="val -68787"/>
              <a:gd name="adj2" fmla="val 4536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BC2B30-6F4C-3D01-281A-CE2752447FDD}"/>
              </a:ext>
            </a:extLst>
          </p:cNvPr>
          <p:cNvSpPr txBox="1"/>
          <p:nvPr/>
        </p:nvSpPr>
        <p:spPr>
          <a:xfrm>
            <a:off x="4845042" y="2434514"/>
            <a:ext cx="1355733" cy="294399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800"/>
              <a:t>Nested basic violin plot by the selected subgroup category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C04B7D74-471D-4918-3622-B60A658EA2B5}"/>
              </a:ext>
            </a:extLst>
          </p:cNvPr>
          <p:cNvSpPr/>
          <p:nvPr/>
        </p:nvSpPr>
        <p:spPr>
          <a:xfrm>
            <a:off x="7200157" y="4387722"/>
            <a:ext cx="1058018" cy="277147"/>
          </a:xfrm>
          <a:prstGeom prst="wedgeRoundRectCallout">
            <a:avLst>
              <a:gd name="adj1" fmla="val -68787"/>
              <a:gd name="adj2" fmla="val 4536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669684-5A55-DB74-E0B7-0826A99B828D}"/>
              </a:ext>
            </a:extLst>
          </p:cNvPr>
          <p:cNvSpPr txBox="1"/>
          <p:nvPr/>
        </p:nvSpPr>
        <p:spPr>
          <a:xfrm>
            <a:off x="7286625" y="4460362"/>
            <a:ext cx="921544" cy="173269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1000"/>
              <a:t>diagnosis group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493A8893-4B2B-845E-2602-6C3099BE599A}"/>
              </a:ext>
            </a:extLst>
          </p:cNvPr>
          <p:cNvSpPr/>
          <p:nvPr/>
        </p:nvSpPr>
        <p:spPr>
          <a:xfrm>
            <a:off x="6899274" y="3204836"/>
            <a:ext cx="673101" cy="277147"/>
          </a:xfrm>
          <a:prstGeom prst="wedgeRoundRectCallout">
            <a:avLst>
              <a:gd name="adj1" fmla="val -79513"/>
              <a:gd name="adj2" fmla="val 45777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642307-6A42-2B7B-8E29-E1DE715FD1B1}"/>
              </a:ext>
            </a:extLst>
          </p:cNvPr>
          <p:cNvSpPr txBox="1"/>
          <p:nvPr/>
        </p:nvSpPr>
        <p:spPr>
          <a:xfrm>
            <a:off x="7015162" y="3277476"/>
            <a:ext cx="557213" cy="173269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1000"/>
              <a:t>gene list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7A957910-2712-5962-7B46-A309C28BB752}"/>
              </a:ext>
            </a:extLst>
          </p:cNvPr>
          <p:cNvSpPr/>
          <p:nvPr/>
        </p:nvSpPr>
        <p:spPr>
          <a:xfrm>
            <a:off x="3744117" y="6009353"/>
            <a:ext cx="711995" cy="277147"/>
          </a:xfrm>
          <a:prstGeom prst="wedgeRoundRectCallout">
            <a:avLst>
              <a:gd name="adj1" fmla="val -75268"/>
              <a:gd name="adj2" fmla="val -54749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B1E8A2-F7F9-5EC0-8E94-B2097290D7A3}"/>
              </a:ext>
            </a:extLst>
          </p:cNvPr>
          <p:cNvSpPr txBox="1"/>
          <p:nvPr/>
        </p:nvSpPr>
        <p:spPr>
          <a:xfrm>
            <a:off x="3860005" y="6081993"/>
            <a:ext cx="711995" cy="173269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1000" err="1"/>
              <a:t>Cell_type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517034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1844</TotalTime>
  <Words>887</Words>
  <Application>Microsoft Macintosh PowerPoint</Application>
  <PresentationFormat>On-screen Show (4:3)</PresentationFormat>
  <Paragraphs>127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__Inter_d65c78</vt:lpstr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Wei Li (EXTERNAL)</dc:creator>
  <cp:lastModifiedBy>Wei Li (EXTERNAL)</cp:lastModifiedBy>
  <cp:revision>6</cp:revision>
  <dcterms:created xsi:type="dcterms:W3CDTF">2025-01-29T01:40:28Z</dcterms:created>
  <dcterms:modified xsi:type="dcterms:W3CDTF">2025-02-10T20:47:14Z</dcterms:modified>
</cp:coreProperties>
</file>